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94" r:id="rId4"/>
    <p:sldId id="263" r:id="rId5"/>
    <p:sldId id="264" r:id="rId6"/>
    <p:sldId id="265" r:id="rId7"/>
    <p:sldId id="266" r:id="rId8"/>
    <p:sldId id="267" r:id="rId9"/>
    <p:sldId id="295" r:id="rId10"/>
    <p:sldId id="258" r:id="rId11"/>
    <p:sldId id="259" r:id="rId12"/>
    <p:sldId id="260" r:id="rId13"/>
    <p:sldId id="261" r:id="rId14"/>
    <p:sldId id="262" r:id="rId15"/>
    <p:sldId id="268" r:id="rId16"/>
    <p:sldId id="275" r:id="rId17"/>
    <p:sldId id="269" r:id="rId18"/>
    <p:sldId id="270" r:id="rId19"/>
    <p:sldId id="277" r:id="rId20"/>
    <p:sldId id="278" r:id="rId21"/>
    <p:sldId id="279" r:id="rId22"/>
    <p:sldId id="271" r:id="rId23"/>
    <p:sldId id="272" r:id="rId24"/>
    <p:sldId id="290" r:id="rId25"/>
    <p:sldId id="291" r:id="rId26"/>
    <p:sldId id="273" r:id="rId27"/>
    <p:sldId id="274" r:id="rId28"/>
    <p:sldId id="276" r:id="rId29"/>
    <p:sldId id="280" r:id="rId30"/>
    <p:sldId id="281" r:id="rId31"/>
    <p:sldId id="282" r:id="rId32"/>
    <p:sldId id="283" r:id="rId33"/>
    <p:sldId id="284" r:id="rId34"/>
    <p:sldId id="285" r:id="rId35"/>
    <p:sldId id="288" r:id="rId36"/>
    <p:sldId id="289" r:id="rId37"/>
    <p:sldId id="287" r:id="rId38"/>
    <p:sldId id="292" r:id="rId39"/>
    <p:sldId id="293" r:id="rId40"/>
    <p:sldId id="286"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3C0474-523C-4D80-A353-8E4ACB28F67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969F1BE-6611-4D75-8498-DE385DA3657D}">
      <dgm:prSet custT="1"/>
      <dgm:spPr/>
      <dgm:t>
        <a:bodyPr/>
        <a:lstStyle/>
        <a:p>
          <a:r>
            <a:rPr lang="el-GR" sz="2800" b="1" dirty="0" smtClean="0"/>
            <a:t>Κεντρικό Νευρικό Σύστημα </a:t>
          </a:r>
          <a:endParaRPr lang="en-US" sz="2800" b="1" dirty="0"/>
        </a:p>
      </dgm:t>
    </dgm:pt>
    <dgm:pt modelId="{A88790D8-6C0E-4194-A641-D8F06F8338FB}" type="parTrans" cxnId="{E9592BBA-6036-4B9A-B60F-825BC0963531}">
      <dgm:prSet/>
      <dgm:spPr/>
      <dgm:t>
        <a:bodyPr/>
        <a:lstStyle/>
        <a:p>
          <a:endParaRPr lang="en-US" sz="1600" b="1"/>
        </a:p>
      </dgm:t>
    </dgm:pt>
    <dgm:pt modelId="{61C21562-327E-4760-BCC6-8D767A9E4386}" type="sibTrans" cxnId="{E9592BBA-6036-4B9A-B60F-825BC0963531}">
      <dgm:prSet/>
      <dgm:spPr/>
      <dgm:t>
        <a:bodyPr/>
        <a:lstStyle/>
        <a:p>
          <a:endParaRPr lang="en-US" sz="1600" b="1"/>
        </a:p>
      </dgm:t>
    </dgm:pt>
    <dgm:pt modelId="{83056F0A-4AA2-4388-8E8D-63340E1FD0E6}">
      <dgm:prSet custT="1"/>
      <dgm:spPr/>
      <dgm:t>
        <a:bodyPr/>
        <a:lstStyle/>
        <a:p>
          <a:r>
            <a:rPr lang="el-GR" sz="2800" b="1" dirty="0" smtClean="0"/>
            <a:t>Αναπνευστικό σύστημα </a:t>
          </a:r>
          <a:endParaRPr lang="en-US" sz="2800" b="1" dirty="0"/>
        </a:p>
      </dgm:t>
    </dgm:pt>
    <dgm:pt modelId="{0CFF007C-5F7B-4EF8-9E49-C62E426A534A}" type="parTrans" cxnId="{0D4B1D4D-F917-4E39-9CD5-F9D59E2535EE}">
      <dgm:prSet/>
      <dgm:spPr/>
      <dgm:t>
        <a:bodyPr/>
        <a:lstStyle/>
        <a:p>
          <a:endParaRPr lang="en-US" sz="1600" b="1"/>
        </a:p>
      </dgm:t>
    </dgm:pt>
    <dgm:pt modelId="{48DC5B87-F673-47D6-92F0-90F560B65936}" type="sibTrans" cxnId="{0D4B1D4D-F917-4E39-9CD5-F9D59E2535EE}">
      <dgm:prSet/>
      <dgm:spPr/>
      <dgm:t>
        <a:bodyPr/>
        <a:lstStyle/>
        <a:p>
          <a:endParaRPr lang="en-US" sz="1600" b="1"/>
        </a:p>
      </dgm:t>
    </dgm:pt>
    <dgm:pt modelId="{D0D8B132-AE73-4CFE-8BAA-724EE06808EB}">
      <dgm:prSet custT="1"/>
      <dgm:spPr/>
      <dgm:t>
        <a:bodyPr/>
        <a:lstStyle/>
        <a:p>
          <a:r>
            <a:rPr lang="el-GR" sz="2800" b="1" dirty="0" smtClean="0"/>
            <a:t>Καρδιαγγειακό σύστημα </a:t>
          </a:r>
          <a:endParaRPr lang="en-US" sz="2800" b="1" dirty="0"/>
        </a:p>
      </dgm:t>
    </dgm:pt>
    <dgm:pt modelId="{56F6900A-4623-4670-93B8-6FC4D4C63CCB}" type="parTrans" cxnId="{EF643464-A8D4-4894-86C9-25398C7503A0}">
      <dgm:prSet/>
      <dgm:spPr/>
      <dgm:t>
        <a:bodyPr/>
        <a:lstStyle/>
        <a:p>
          <a:endParaRPr lang="en-US" sz="1600" b="1"/>
        </a:p>
      </dgm:t>
    </dgm:pt>
    <dgm:pt modelId="{B396CA7F-42DE-43AA-9B0C-15D9792AB0BD}" type="sibTrans" cxnId="{EF643464-A8D4-4894-86C9-25398C7503A0}">
      <dgm:prSet/>
      <dgm:spPr/>
      <dgm:t>
        <a:bodyPr/>
        <a:lstStyle/>
        <a:p>
          <a:endParaRPr lang="en-US" sz="1600" b="1"/>
        </a:p>
      </dgm:t>
    </dgm:pt>
    <dgm:pt modelId="{34CA2469-B878-4881-9F7E-D0F8DDE6D07E}">
      <dgm:prSet custT="1"/>
      <dgm:spPr/>
      <dgm:t>
        <a:bodyPr/>
        <a:lstStyle/>
        <a:p>
          <a:endParaRPr lang="en-US" sz="2800" b="1" dirty="0"/>
        </a:p>
      </dgm:t>
    </dgm:pt>
    <dgm:pt modelId="{B8C12D6D-3DD4-415A-856F-5CE2F8276661}" type="parTrans" cxnId="{C9D6F05B-1254-452F-B5C5-3CA4288BB042}">
      <dgm:prSet/>
      <dgm:spPr/>
      <dgm:t>
        <a:bodyPr/>
        <a:lstStyle/>
        <a:p>
          <a:endParaRPr lang="en-US" sz="1600" b="1"/>
        </a:p>
      </dgm:t>
    </dgm:pt>
    <dgm:pt modelId="{B07713D3-A889-4E85-ADF5-C34ECFE2AFCE}" type="sibTrans" cxnId="{C9D6F05B-1254-452F-B5C5-3CA4288BB042}">
      <dgm:prSet/>
      <dgm:spPr/>
      <dgm:t>
        <a:bodyPr/>
        <a:lstStyle/>
        <a:p>
          <a:endParaRPr lang="en-US" sz="1600" b="1"/>
        </a:p>
      </dgm:t>
    </dgm:pt>
    <dgm:pt modelId="{F2A39703-12E4-4FD2-ABA6-F6DA4AF01380}">
      <dgm:prSet custT="1"/>
      <dgm:spPr/>
      <dgm:t>
        <a:bodyPr/>
        <a:lstStyle/>
        <a:p>
          <a:r>
            <a:rPr lang="el-GR" sz="2800" b="1" dirty="0" smtClean="0"/>
            <a:t>Ανοσολογική και φλεγμονώδης απάντηση</a:t>
          </a:r>
          <a:endParaRPr lang="en-US" sz="2800" b="1" dirty="0"/>
        </a:p>
      </dgm:t>
    </dgm:pt>
    <dgm:pt modelId="{5FE067F2-DA23-4047-B691-0182B37E5D42}" type="parTrans" cxnId="{B331ADC7-2B98-4434-9470-815B81D1DC58}">
      <dgm:prSet/>
      <dgm:spPr/>
      <dgm:t>
        <a:bodyPr/>
        <a:lstStyle/>
        <a:p>
          <a:endParaRPr lang="en-US" sz="1600" b="1"/>
        </a:p>
      </dgm:t>
    </dgm:pt>
    <dgm:pt modelId="{4DB92A1B-B8D3-4978-95FA-E8881C4D2AFD}" type="sibTrans" cxnId="{B331ADC7-2B98-4434-9470-815B81D1DC58}">
      <dgm:prSet/>
      <dgm:spPr/>
      <dgm:t>
        <a:bodyPr/>
        <a:lstStyle/>
        <a:p>
          <a:endParaRPr lang="en-US" sz="1600" b="1"/>
        </a:p>
      </dgm:t>
    </dgm:pt>
    <dgm:pt modelId="{0AA6977E-AF1F-4D50-A2AD-5CE025C8FB26}" type="pres">
      <dgm:prSet presAssocID="{943C0474-523C-4D80-A353-8E4ACB28F671}" presName="vert0" presStyleCnt="0">
        <dgm:presLayoutVars>
          <dgm:dir/>
          <dgm:animOne val="branch"/>
          <dgm:animLvl val="lvl"/>
        </dgm:presLayoutVars>
      </dgm:prSet>
      <dgm:spPr/>
      <dgm:t>
        <a:bodyPr/>
        <a:lstStyle/>
        <a:p>
          <a:endParaRPr lang="en-US"/>
        </a:p>
      </dgm:t>
    </dgm:pt>
    <dgm:pt modelId="{5674DBFA-F852-4748-A177-70D230615889}" type="pres">
      <dgm:prSet presAssocID="{3969F1BE-6611-4D75-8498-DE385DA3657D}" presName="thickLine" presStyleLbl="alignNode1" presStyleIdx="0" presStyleCnt="5"/>
      <dgm:spPr/>
    </dgm:pt>
    <dgm:pt modelId="{1B11FC8E-D2E2-4CCE-8A4A-60BFBEB4C6EB}" type="pres">
      <dgm:prSet presAssocID="{3969F1BE-6611-4D75-8498-DE385DA3657D}" presName="horz1" presStyleCnt="0"/>
      <dgm:spPr/>
    </dgm:pt>
    <dgm:pt modelId="{E8FF4745-37D1-4AFB-8210-EEDBAC5979F3}" type="pres">
      <dgm:prSet presAssocID="{3969F1BE-6611-4D75-8498-DE385DA3657D}" presName="tx1" presStyleLbl="revTx" presStyleIdx="0" presStyleCnt="5"/>
      <dgm:spPr/>
      <dgm:t>
        <a:bodyPr/>
        <a:lstStyle/>
        <a:p>
          <a:endParaRPr lang="en-US"/>
        </a:p>
      </dgm:t>
    </dgm:pt>
    <dgm:pt modelId="{6A5D542B-86C3-44BF-AF31-E8854B4458C3}" type="pres">
      <dgm:prSet presAssocID="{3969F1BE-6611-4D75-8498-DE385DA3657D}" presName="vert1" presStyleCnt="0"/>
      <dgm:spPr/>
    </dgm:pt>
    <dgm:pt modelId="{7E232681-FEF5-4BF8-AC5B-ED66FBB24DBD}" type="pres">
      <dgm:prSet presAssocID="{83056F0A-4AA2-4388-8E8D-63340E1FD0E6}" presName="thickLine" presStyleLbl="alignNode1" presStyleIdx="1" presStyleCnt="5"/>
      <dgm:spPr/>
    </dgm:pt>
    <dgm:pt modelId="{D48D3CE6-79B5-4886-A439-B36990BF04FC}" type="pres">
      <dgm:prSet presAssocID="{83056F0A-4AA2-4388-8E8D-63340E1FD0E6}" presName="horz1" presStyleCnt="0"/>
      <dgm:spPr/>
    </dgm:pt>
    <dgm:pt modelId="{171881C3-0CB7-4627-82EA-837E8CB70360}" type="pres">
      <dgm:prSet presAssocID="{83056F0A-4AA2-4388-8E8D-63340E1FD0E6}" presName="tx1" presStyleLbl="revTx" presStyleIdx="1" presStyleCnt="5"/>
      <dgm:spPr/>
      <dgm:t>
        <a:bodyPr/>
        <a:lstStyle/>
        <a:p>
          <a:endParaRPr lang="en-US"/>
        </a:p>
      </dgm:t>
    </dgm:pt>
    <dgm:pt modelId="{25324E73-7BD1-4FC2-9CD6-38153C3E271D}" type="pres">
      <dgm:prSet presAssocID="{83056F0A-4AA2-4388-8E8D-63340E1FD0E6}" presName="vert1" presStyleCnt="0"/>
      <dgm:spPr/>
    </dgm:pt>
    <dgm:pt modelId="{307DFCCF-B787-4E69-8E23-099E0BF7D940}" type="pres">
      <dgm:prSet presAssocID="{D0D8B132-AE73-4CFE-8BAA-724EE06808EB}" presName="thickLine" presStyleLbl="alignNode1" presStyleIdx="2" presStyleCnt="5"/>
      <dgm:spPr/>
    </dgm:pt>
    <dgm:pt modelId="{7292811A-C6FF-49EE-A2A6-D2BAFF2A2B41}" type="pres">
      <dgm:prSet presAssocID="{D0D8B132-AE73-4CFE-8BAA-724EE06808EB}" presName="horz1" presStyleCnt="0"/>
      <dgm:spPr/>
    </dgm:pt>
    <dgm:pt modelId="{322FCF89-E29A-4493-9BBB-5F4E836C13E8}" type="pres">
      <dgm:prSet presAssocID="{D0D8B132-AE73-4CFE-8BAA-724EE06808EB}" presName="tx1" presStyleLbl="revTx" presStyleIdx="2" presStyleCnt="5"/>
      <dgm:spPr/>
      <dgm:t>
        <a:bodyPr/>
        <a:lstStyle/>
        <a:p>
          <a:endParaRPr lang="en-US"/>
        </a:p>
      </dgm:t>
    </dgm:pt>
    <dgm:pt modelId="{8270FDBC-92EC-4050-9525-0303C7AD216F}" type="pres">
      <dgm:prSet presAssocID="{D0D8B132-AE73-4CFE-8BAA-724EE06808EB}" presName="vert1" presStyleCnt="0"/>
      <dgm:spPr/>
    </dgm:pt>
    <dgm:pt modelId="{A8119F61-FDB6-4C44-8A86-F98959D8FC5A}" type="pres">
      <dgm:prSet presAssocID="{F2A39703-12E4-4FD2-ABA6-F6DA4AF01380}" presName="thickLine" presStyleLbl="alignNode1" presStyleIdx="3" presStyleCnt="5"/>
      <dgm:spPr/>
    </dgm:pt>
    <dgm:pt modelId="{B0F0E578-C4FC-45A2-9BC6-DAE3F7593A37}" type="pres">
      <dgm:prSet presAssocID="{F2A39703-12E4-4FD2-ABA6-F6DA4AF01380}" presName="horz1" presStyleCnt="0"/>
      <dgm:spPr/>
    </dgm:pt>
    <dgm:pt modelId="{43FF9419-62E3-43F7-8980-8E284A6EB798}" type="pres">
      <dgm:prSet presAssocID="{F2A39703-12E4-4FD2-ABA6-F6DA4AF01380}" presName="tx1" presStyleLbl="revTx" presStyleIdx="3" presStyleCnt="5"/>
      <dgm:spPr/>
      <dgm:t>
        <a:bodyPr/>
        <a:lstStyle/>
        <a:p>
          <a:endParaRPr lang="en-US"/>
        </a:p>
      </dgm:t>
    </dgm:pt>
    <dgm:pt modelId="{ADFE2979-12FC-4B35-BAC8-9B7C022C9171}" type="pres">
      <dgm:prSet presAssocID="{F2A39703-12E4-4FD2-ABA6-F6DA4AF01380}" presName="vert1" presStyleCnt="0"/>
      <dgm:spPr/>
    </dgm:pt>
    <dgm:pt modelId="{BE668D1A-3AB3-4681-B469-DE2D59CD3E41}" type="pres">
      <dgm:prSet presAssocID="{34CA2469-B878-4881-9F7E-D0F8DDE6D07E}" presName="thickLine" presStyleLbl="alignNode1" presStyleIdx="4" presStyleCnt="5"/>
      <dgm:spPr/>
    </dgm:pt>
    <dgm:pt modelId="{B55EEEBE-916D-4C80-86E4-2CA9B7E79CDA}" type="pres">
      <dgm:prSet presAssocID="{34CA2469-B878-4881-9F7E-D0F8DDE6D07E}" presName="horz1" presStyleCnt="0"/>
      <dgm:spPr/>
    </dgm:pt>
    <dgm:pt modelId="{58A647D5-041A-4154-BA00-5ED0894939AF}" type="pres">
      <dgm:prSet presAssocID="{34CA2469-B878-4881-9F7E-D0F8DDE6D07E}" presName="tx1" presStyleLbl="revTx" presStyleIdx="4" presStyleCnt="5"/>
      <dgm:spPr/>
      <dgm:t>
        <a:bodyPr/>
        <a:lstStyle/>
        <a:p>
          <a:endParaRPr lang="en-US"/>
        </a:p>
      </dgm:t>
    </dgm:pt>
    <dgm:pt modelId="{1C6B0306-6E3F-410A-BC68-360024853F7F}" type="pres">
      <dgm:prSet presAssocID="{34CA2469-B878-4881-9F7E-D0F8DDE6D07E}" presName="vert1" presStyleCnt="0"/>
      <dgm:spPr/>
    </dgm:pt>
  </dgm:ptLst>
  <dgm:cxnLst>
    <dgm:cxn modelId="{0D4B1D4D-F917-4E39-9CD5-F9D59E2535EE}" srcId="{943C0474-523C-4D80-A353-8E4ACB28F671}" destId="{83056F0A-4AA2-4388-8E8D-63340E1FD0E6}" srcOrd="1" destOrd="0" parTransId="{0CFF007C-5F7B-4EF8-9E49-C62E426A534A}" sibTransId="{48DC5B87-F673-47D6-92F0-90F560B65936}"/>
    <dgm:cxn modelId="{678DCAC3-3B6A-4CA7-A004-77C328322FB0}" type="presOf" srcId="{34CA2469-B878-4881-9F7E-D0F8DDE6D07E}" destId="{58A647D5-041A-4154-BA00-5ED0894939AF}" srcOrd="0" destOrd="0" presId="urn:microsoft.com/office/officeart/2008/layout/LinedList"/>
    <dgm:cxn modelId="{6052C3ED-E617-453A-8CDC-10347321BA4A}" type="presOf" srcId="{D0D8B132-AE73-4CFE-8BAA-724EE06808EB}" destId="{322FCF89-E29A-4493-9BBB-5F4E836C13E8}" srcOrd="0" destOrd="0" presId="urn:microsoft.com/office/officeart/2008/layout/LinedList"/>
    <dgm:cxn modelId="{E9592BBA-6036-4B9A-B60F-825BC0963531}" srcId="{943C0474-523C-4D80-A353-8E4ACB28F671}" destId="{3969F1BE-6611-4D75-8498-DE385DA3657D}" srcOrd="0" destOrd="0" parTransId="{A88790D8-6C0E-4194-A641-D8F06F8338FB}" sibTransId="{61C21562-327E-4760-BCC6-8D767A9E4386}"/>
    <dgm:cxn modelId="{C9D6F05B-1254-452F-B5C5-3CA4288BB042}" srcId="{943C0474-523C-4D80-A353-8E4ACB28F671}" destId="{34CA2469-B878-4881-9F7E-D0F8DDE6D07E}" srcOrd="4" destOrd="0" parTransId="{B8C12D6D-3DD4-415A-856F-5CE2F8276661}" sibTransId="{B07713D3-A889-4E85-ADF5-C34ECFE2AFCE}"/>
    <dgm:cxn modelId="{CD1BD733-BE43-4234-A173-F3F531BE5FFA}" type="presOf" srcId="{3969F1BE-6611-4D75-8498-DE385DA3657D}" destId="{E8FF4745-37D1-4AFB-8210-EEDBAC5979F3}" srcOrd="0" destOrd="0" presId="urn:microsoft.com/office/officeart/2008/layout/LinedList"/>
    <dgm:cxn modelId="{25A836EB-E010-4362-8562-9A27CE284337}" type="presOf" srcId="{943C0474-523C-4D80-A353-8E4ACB28F671}" destId="{0AA6977E-AF1F-4D50-A2AD-5CE025C8FB26}" srcOrd="0" destOrd="0" presId="urn:microsoft.com/office/officeart/2008/layout/LinedList"/>
    <dgm:cxn modelId="{EF643464-A8D4-4894-86C9-25398C7503A0}" srcId="{943C0474-523C-4D80-A353-8E4ACB28F671}" destId="{D0D8B132-AE73-4CFE-8BAA-724EE06808EB}" srcOrd="2" destOrd="0" parTransId="{56F6900A-4623-4670-93B8-6FC4D4C63CCB}" sibTransId="{B396CA7F-42DE-43AA-9B0C-15D9792AB0BD}"/>
    <dgm:cxn modelId="{0CD8FFF9-7C14-4B3B-BFAE-8CAD66374ABE}" type="presOf" srcId="{83056F0A-4AA2-4388-8E8D-63340E1FD0E6}" destId="{171881C3-0CB7-4627-82EA-837E8CB70360}" srcOrd="0" destOrd="0" presId="urn:microsoft.com/office/officeart/2008/layout/LinedList"/>
    <dgm:cxn modelId="{B331ADC7-2B98-4434-9470-815B81D1DC58}" srcId="{943C0474-523C-4D80-A353-8E4ACB28F671}" destId="{F2A39703-12E4-4FD2-ABA6-F6DA4AF01380}" srcOrd="3" destOrd="0" parTransId="{5FE067F2-DA23-4047-B691-0182B37E5D42}" sibTransId="{4DB92A1B-B8D3-4978-95FA-E8881C4D2AFD}"/>
    <dgm:cxn modelId="{90747B72-1FEC-4601-9C56-9A94DDC75204}" type="presOf" srcId="{F2A39703-12E4-4FD2-ABA6-F6DA4AF01380}" destId="{43FF9419-62E3-43F7-8980-8E284A6EB798}" srcOrd="0" destOrd="0" presId="urn:microsoft.com/office/officeart/2008/layout/LinedList"/>
    <dgm:cxn modelId="{3E4FEC76-7C45-41E1-8428-A4A070346239}" type="presParOf" srcId="{0AA6977E-AF1F-4D50-A2AD-5CE025C8FB26}" destId="{5674DBFA-F852-4748-A177-70D230615889}" srcOrd="0" destOrd="0" presId="urn:microsoft.com/office/officeart/2008/layout/LinedList"/>
    <dgm:cxn modelId="{28001E79-309D-4BFD-9655-996628E8F61A}" type="presParOf" srcId="{0AA6977E-AF1F-4D50-A2AD-5CE025C8FB26}" destId="{1B11FC8E-D2E2-4CCE-8A4A-60BFBEB4C6EB}" srcOrd="1" destOrd="0" presId="urn:microsoft.com/office/officeart/2008/layout/LinedList"/>
    <dgm:cxn modelId="{C399C557-DA0F-434E-9986-02AF8EC716B5}" type="presParOf" srcId="{1B11FC8E-D2E2-4CCE-8A4A-60BFBEB4C6EB}" destId="{E8FF4745-37D1-4AFB-8210-EEDBAC5979F3}" srcOrd="0" destOrd="0" presId="urn:microsoft.com/office/officeart/2008/layout/LinedList"/>
    <dgm:cxn modelId="{D8811323-882E-462C-86AA-86750A8888D4}" type="presParOf" srcId="{1B11FC8E-D2E2-4CCE-8A4A-60BFBEB4C6EB}" destId="{6A5D542B-86C3-44BF-AF31-E8854B4458C3}" srcOrd="1" destOrd="0" presId="urn:microsoft.com/office/officeart/2008/layout/LinedList"/>
    <dgm:cxn modelId="{8A71B4D6-0997-49E7-9580-755E6EB82212}" type="presParOf" srcId="{0AA6977E-AF1F-4D50-A2AD-5CE025C8FB26}" destId="{7E232681-FEF5-4BF8-AC5B-ED66FBB24DBD}" srcOrd="2" destOrd="0" presId="urn:microsoft.com/office/officeart/2008/layout/LinedList"/>
    <dgm:cxn modelId="{31B60965-4FCB-4ED7-B172-68AC371718BD}" type="presParOf" srcId="{0AA6977E-AF1F-4D50-A2AD-5CE025C8FB26}" destId="{D48D3CE6-79B5-4886-A439-B36990BF04FC}" srcOrd="3" destOrd="0" presId="urn:microsoft.com/office/officeart/2008/layout/LinedList"/>
    <dgm:cxn modelId="{26D1FFCB-D65C-487E-B7C3-ABF05D96ED06}" type="presParOf" srcId="{D48D3CE6-79B5-4886-A439-B36990BF04FC}" destId="{171881C3-0CB7-4627-82EA-837E8CB70360}" srcOrd="0" destOrd="0" presId="urn:microsoft.com/office/officeart/2008/layout/LinedList"/>
    <dgm:cxn modelId="{253B8448-87FF-4BDD-9D74-27BA27B47B73}" type="presParOf" srcId="{D48D3CE6-79B5-4886-A439-B36990BF04FC}" destId="{25324E73-7BD1-4FC2-9CD6-38153C3E271D}" srcOrd="1" destOrd="0" presId="urn:microsoft.com/office/officeart/2008/layout/LinedList"/>
    <dgm:cxn modelId="{66C2654F-1B06-46FC-8E89-47F66744F2A4}" type="presParOf" srcId="{0AA6977E-AF1F-4D50-A2AD-5CE025C8FB26}" destId="{307DFCCF-B787-4E69-8E23-099E0BF7D940}" srcOrd="4" destOrd="0" presId="urn:microsoft.com/office/officeart/2008/layout/LinedList"/>
    <dgm:cxn modelId="{B8313208-7218-41A6-B278-EAF75100EAB9}" type="presParOf" srcId="{0AA6977E-AF1F-4D50-A2AD-5CE025C8FB26}" destId="{7292811A-C6FF-49EE-A2A6-D2BAFF2A2B41}" srcOrd="5" destOrd="0" presId="urn:microsoft.com/office/officeart/2008/layout/LinedList"/>
    <dgm:cxn modelId="{3F2F32C3-79C5-4463-BEC7-20A0DB1D50A5}" type="presParOf" srcId="{7292811A-C6FF-49EE-A2A6-D2BAFF2A2B41}" destId="{322FCF89-E29A-4493-9BBB-5F4E836C13E8}" srcOrd="0" destOrd="0" presId="urn:microsoft.com/office/officeart/2008/layout/LinedList"/>
    <dgm:cxn modelId="{2FB156C9-28D5-4717-A64A-10A6E0B12DA6}" type="presParOf" srcId="{7292811A-C6FF-49EE-A2A6-D2BAFF2A2B41}" destId="{8270FDBC-92EC-4050-9525-0303C7AD216F}" srcOrd="1" destOrd="0" presId="urn:microsoft.com/office/officeart/2008/layout/LinedList"/>
    <dgm:cxn modelId="{5014C649-CF07-4AB2-86F4-B50CEA78F387}" type="presParOf" srcId="{0AA6977E-AF1F-4D50-A2AD-5CE025C8FB26}" destId="{A8119F61-FDB6-4C44-8A86-F98959D8FC5A}" srcOrd="6" destOrd="0" presId="urn:microsoft.com/office/officeart/2008/layout/LinedList"/>
    <dgm:cxn modelId="{D9630135-D276-4A3E-9F7C-8984D54FAFA3}" type="presParOf" srcId="{0AA6977E-AF1F-4D50-A2AD-5CE025C8FB26}" destId="{B0F0E578-C4FC-45A2-9BC6-DAE3F7593A37}" srcOrd="7" destOrd="0" presId="urn:microsoft.com/office/officeart/2008/layout/LinedList"/>
    <dgm:cxn modelId="{5F0CB79B-B0DB-4823-8166-67B33485E3E4}" type="presParOf" srcId="{B0F0E578-C4FC-45A2-9BC6-DAE3F7593A37}" destId="{43FF9419-62E3-43F7-8980-8E284A6EB798}" srcOrd="0" destOrd="0" presId="urn:microsoft.com/office/officeart/2008/layout/LinedList"/>
    <dgm:cxn modelId="{1A077425-1201-4208-BF46-38A030DD9DDD}" type="presParOf" srcId="{B0F0E578-C4FC-45A2-9BC6-DAE3F7593A37}" destId="{ADFE2979-12FC-4B35-BAC8-9B7C022C9171}" srcOrd="1" destOrd="0" presId="urn:microsoft.com/office/officeart/2008/layout/LinedList"/>
    <dgm:cxn modelId="{D25F0E30-B9E0-4D92-AA33-16FEA686359B}" type="presParOf" srcId="{0AA6977E-AF1F-4D50-A2AD-5CE025C8FB26}" destId="{BE668D1A-3AB3-4681-B469-DE2D59CD3E41}" srcOrd="8" destOrd="0" presId="urn:microsoft.com/office/officeart/2008/layout/LinedList"/>
    <dgm:cxn modelId="{4F3F62EB-61FF-439A-9864-4D86832ADBF6}" type="presParOf" srcId="{0AA6977E-AF1F-4D50-A2AD-5CE025C8FB26}" destId="{B55EEEBE-916D-4C80-86E4-2CA9B7E79CDA}" srcOrd="9" destOrd="0" presId="urn:microsoft.com/office/officeart/2008/layout/LinedList"/>
    <dgm:cxn modelId="{FB8E6D02-BF3D-4BD3-A829-7343988D7037}" type="presParOf" srcId="{B55EEEBE-916D-4C80-86E4-2CA9B7E79CDA}" destId="{58A647D5-041A-4154-BA00-5ED0894939AF}" srcOrd="0" destOrd="0" presId="urn:microsoft.com/office/officeart/2008/layout/LinedList"/>
    <dgm:cxn modelId="{9262DB80-D314-4025-B5A7-A98A54B5F842}" type="presParOf" srcId="{B55EEEBE-916D-4C80-86E4-2CA9B7E79CDA}" destId="{1C6B0306-6E3F-410A-BC68-360024853F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3C0474-523C-4D80-A353-8E4ACB28F67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D68D1C7-3750-4862-BAEB-19360265FD3D}">
      <dgm:prSet custT="1"/>
      <dgm:spPr/>
      <dgm:t>
        <a:bodyPr/>
        <a:lstStyle/>
        <a:p>
          <a:r>
            <a:rPr lang="el-GR" sz="2400" b="1" dirty="0" smtClean="0">
              <a:latin typeface="Arial" panose="020B0604020202020204" pitchFamily="34" charset="0"/>
              <a:cs typeface="Arial" panose="020B0604020202020204" pitchFamily="34" charset="0"/>
            </a:rPr>
            <a:t>Σύγχυση-διέγερση</a:t>
          </a:r>
          <a:endParaRPr lang="en-US" sz="2400" b="1" dirty="0">
            <a:latin typeface="Arial" panose="020B0604020202020204" pitchFamily="34" charset="0"/>
            <a:cs typeface="Arial" panose="020B0604020202020204" pitchFamily="34" charset="0"/>
          </a:endParaRPr>
        </a:p>
      </dgm:t>
    </dgm:pt>
    <dgm:pt modelId="{89369DC4-2A1E-42BC-99A9-EA5D29A8E3A5}" type="parTrans" cxnId="{E5DC4153-82D5-490F-9851-9022407A7592}">
      <dgm:prSet/>
      <dgm:spPr/>
      <dgm:t>
        <a:bodyPr/>
        <a:lstStyle/>
        <a:p>
          <a:endParaRPr lang="en-US" sz="2400" b="1"/>
        </a:p>
      </dgm:t>
    </dgm:pt>
    <dgm:pt modelId="{6950D256-6921-41E0-A3F8-EA02843BF45A}" type="sibTrans" cxnId="{E5DC4153-82D5-490F-9851-9022407A7592}">
      <dgm:prSet/>
      <dgm:spPr/>
      <dgm:t>
        <a:bodyPr/>
        <a:lstStyle/>
        <a:p>
          <a:endParaRPr lang="en-US" sz="2400" b="1"/>
        </a:p>
      </dgm:t>
    </dgm:pt>
    <dgm:pt modelId="{34CA2469-B878-4881-9F7E-D0F8DDE6D07E}">
      <dgm:prSet custT="1"/>
      <dgm:spPr/>
      <dgm:t>
        <a:bodyPr/>
        <a:lstStyle/>
        <a:p>
          <a:r>
            <a:rPr lang="el-GR" sz="2400" b="1" dirty="0" smtClean="0">
              <a:latin typeface="Arial" panose="020B0604020202020204" pitchFamily="34" charset="0"/>
              <a:cs typeface="Arial" panose="020B0604020202020204" pitchFamily="34" charset="0"/>
            </a:rPr>
            <a:t>Αγγειοδιαστολή</a:t>
          </a:r>
          <a:endParaRPr lang="en-US" sz="2400" b="1" dirty="0">
            <a:latin typeface="Arial" panose="020B0604020202020204" pitchFamily="34" charset="0"/>
            <a:cs typeface="Arial" panose="020B0604020202020204" pitchFamily="34" charset="0"/>
          </a:endParaRPr>
        </a:p>
      </dgm:t>
    </dgm:pt>
    <dgm:pt modelId="{B8C12D6D-3DD4-415A-856F-5CE2F8276661}" type="parTrans" cxnId="{C9D6F05B-1254-452F-B5C5-3CA4288BB042}">
      <dgm:prSet/>
      <dgm:spPr/>
      <dgm:t>
        <a:bodyPr/>
        <a:lstStyle/>
        <a:p>
          <a:endParaRPr lang="en-US" sz="2400" b="1"/>
        </a:p>
      </dgm:t>
    </dgm:pt>
    <dgm:pt modelId="{B07713D3-A889-4E85-ADF5-C34ECFE2AFCE}" type="sibTrans" cxnId="{C9D6F05B-1254-452F-B5C5-3CA4288BB042}">
      <dgm:prSet/>
      <dgm:spPr/>
      <dgm:t>
        <a:bodyPr/>
        <a:lstStyle/>
        <a:p>
          <a:endParaRPr lang="en-US" sz="2400" b="1"/>
        </a:p>
      </dgm:t>
    </dgm:pt>
    <dgm:pt modelId="{F2A39703-12E4-4FD2-ABA6-F6DA4AF01380}">
      <dgm:prSet custT="1"/>
      <dgm:spPr/>
      <dgm:t>
        <a:bodyPr/>
        <a:lstStyle/>
        <a:p>
          <a:r>
            <a:rPr lang="el-GR" sz="2400" b="1" dirty="0" smtClean="0">
              <a:latin typeface="Arial" panose="020B0604020202020204" pitchFamily="34" charset="0"/>
              <a:cs typeface="Arial" panose="020B0604020202020204" pitchFamily="34" charset="0"/>
            </a:rPr>
            <a:t>Μείωση επιληπτικής οδού</a:t>
          </a:r>
          <a:endParaRPr lang="en-US" sz="2400" b="1" dirty="0">
            <a:latin typeface="Arial" panose="020B0604020202020204" pitchFamily="34" charset="0"/>
            <a:cs typeface="Arial" panose="020B0604020202020204" pitchFamily="34" charset="0"/>
          </a:endParaRPr>
        </a:p>
      </dgm:t>
    </dgm:pt>
    <dgm:pt modelId="{5FE067F2-DA23-4047-B691-0182B37E5D42}" type="parTrans" cxnId="{B331ADC7-2B98-4434-9470-815B81D1DC58}">
      <dgm:prSet/>
      <dgm:spPr/>
      <dgm:t>
        <a:bodyPr/>
        <a:lstStyle/>
        <a:p>
          <a:endParaRPr lang="en-US" sz="2400" b="1"/>
        </a:p>
      </dgm:t>
    </dgm:pt>
    <dgm:pt modelId="{4DB92A1B-B8D3-4978-95FA-E8881C4D2AFD}" type="sibTrans" cxnId="{B331ADC7-2B98-4434-9470-815B81D1DC58}">
      <dgm:prSet/>
      <dgm:spPr/>
      <dgm:t>
        <a:bodyPr/>
        <a:lstStyle/>
        <a:p>
          <a:endParaRPr lang="en-US" sz="2400" b="1"/>
        </a:p>
      </dgm:t>
    </dgm:pt>
    <dgm:pt modelId="{505FADC1-F9E1-4A61-9BC2-CD103A82D318}">
      <dgm:prSet custT="1"/>
      <dgm:spPr/>
      <dgm:t>
        <a:bodyPr/>
        <a:lstStyle/>
        <a:p>
          <a:r>
            <a:rPr lang="el-GR" sz="2400" b="1" dirty="0" smtClean="0">
              <a:latin typeface="Arial" panose="020B0604020202020204" pitchFamily="34" charset="0"/>
              <a:cs typeface="Arial" panose="020B0604020202020204" pitchFamily="34" charset="0"/>
            </a:rPr>
            <a:t>Διέγερση αναπνευστικού κέντρου </a:t>
          </a:r>
          <a:endParaRPr lang="en-US" sz="2400" b="1" dirty="0">
            <a:latin typeface="Arial" panose="020B0604020202020204" pitchFamily="34" charset="0"/>
            <a:cs typeface="Arial" panose="020B0604020202020204" pitchFamily="34" charset="0"/>
          </a:endParaRPr>
        </a:p>
      </dgm:t>
    </dgm:pt>
    <dgm:pt modelId="{D1703590-7EF8-4B65-BFCF-137E721801F3}" type="parTrans" cxnId="{03F2AB38-3F01-4B9E-B930-2E65E837FCE0}">
      <dgm:prSet/>
      <dgm:spPr/>
      <dgm:t>
        <a:bodyPr/>
        <a:lstStyle/>
        <a:p>
          <a:endParaRPr lang="en-US" sz="2400" b="1"/>
        </a:p>
      </dgm:t>
    </dgm:pt>
    <dgm:pt modelId="{E0991CB9-0C96-4DE6-BFFB-DE7AAE8B99E6}" type="sibTrans" cxnId="{03F2AB38-3F01-4B9E-B930-2E65E837FCE0}">
      <dgm:prSet/>
      <dgm:spPr/>
      <dgm:t>
        <a:bodyPr/>
        <a:lstStyle/>
        <a:p>
          <a:endParaRPr lang="en-US" sz="2400" b="1"/>
        </a:p>
      </dgm:t>
    </dgm:pt>
    <dgm:pt modelId="{22603C75-497D-489F-97AF-F7428253A363}">
      <dgm:prSet custT="1"/>
      <dgm:spPr/>
      <dgm:t>
        <a:bodyPr/>
        <a:lstStyle/>
        <a:p>
          <a:r>
            <a:rPr lang="el-GR" sz="2400" b="1" dirty="0" smtClean="0">
              <a:latin typeface="Arial" panose="020B0604020202020204" pitchFamily="34" charset="0"/>
              <a:cs typeface="Arial" panose="020B0604020202020204" pitchFamily="34" charset="0"/>
            </a:rPr>
            <a:t>Αύξηση εγκεφαλικής αιματικής ροής</a:t>
          </a:r>
          <a:endParaRPr lang="en-US" sz="2400" b="1" dirty="0">
            <a:latin typeface="Arial" panose="020B0604020202020204" pitchFamily="34" charset="0"/>
            <a:cs typeface="Arial" panose="020B0604020202020204" pitchFamily="34" charset="0"/>
          </a:endParaRPr>
        </a:p>
      </dgm:t>
    </dgm:pt>
    <dgm:pt modelId="{EEFB2AF6-ECD4-4204-8761-309D394EB3A0}" type="parTrans" cxnId="{4D7448AB-EA0F-4134-B4C0-376F87CB729B}">
      <dgm:prSet/>
      <dgm:spPr/>
      <dgm:t>
        <a:bodyPr/>
        <a:lstStyle/>
        <a:p>
          <a:endParaRPr lang="en-US" sz="2400" b="1"/>
        </a:p>
      </dgm:t>
    </dgm:pt>
    <dgm:pt modelId="{46CCBDAE-C6D4-4E42-A4D8-175806F9B4B6}" type="sibTrans" cxnId="{4D7448AB-EA0F-4134-B4C0-376F87CB729B}">
      <dgm:prSet/>
      <dgm:spPr/>
      <dgm:t>
        <a:bodyPr/>
        <a:lstStyle/>
        <a:p>
          <a:endParaRPr lang="en-US" sz="2400" b="1"/>
        </a:p>
      </dgm:t>
    </dgm:pt>
    <dgm:pt modelId="{6641CFCD-5535-49E5-994C-CE84AF6CB60C}">
      <dgm:prSet custT="1"/>
      <dgm:spPr/>
      <dgm:t>
        <a:bodyPr/>
        <a:lstStyle/>
        <a:p>
          <a:r>
            <a:rPr lang="el-GR" sz="2400" b="1" dirty="0" smtClean="0">
              <a:latin typeface="Arial" panose="020B0604020202020204" pitchFamily="34" charset="0"/>
              <a:cs typeface="Arial" panose="020B0604020202020204" pitchFamily="34" charset="0"/>
            </a:rPr>
            <a:t>Αύξηση </a:t>
          </a:r>
          <a:r>
            <a:rPr lang="el-GR" sz="2400" b="1" dirty="0" err="1" smtClean="0">
              <a:latin typeface="Arial" panose="020B0604020202020204" pitchFamily="34" charset="0"/>
              <a:cs typeface="Arial" panose="020B0604020202020204" pitchFamily="34" charset="0"/>
            </a:rPr>
            <a:t>ενδοκράνιας</a:t>
          </a:r>
          <a:r>
            <a:rPr lang="el-GR" sz="2400" b="1" dirty="0" smtClean="0">
              <a:latin typeface="Arial" panose="020B0604020202020204" pitchFamily="34" charset="0"/>
              <a:cs typeface="Arial" panose="020B0604020202020204" pitchFamily="34" charset="0"/>
            </a:rPr>
            <a:t> πίεσης</a:t>
          </a:r>
          <a:endParaRPr lang="en-US" sz="2400" b="1" dirty="0" smtClean="0">
            <a:latin typeface="Arial" panose="020B0604020202020204" pitchFamily="34" charset="0"/>
            <a:cs typeface="Arial" panose="020B0604020202020204" pitchFamily="34" charset="0"/>
          </a:endParaRPr>
        </a:p>
      </dgm:t>
    </dgm:pt>
    <dgm:pt modelId="{9F89BA57-5CDA-4D9C-96B9-49C50CF112BD}" type="parTrans" cxnId="{5B80317B-7800-407E-BD8E-4513DC8193A6}">
      <dgm:prSet/>
      <dgm:spPr/>
      <dgm:t>
        <a:bodyPr/>
        <a:lstStyle/>
        <a:p>
          <a:endParaRPr lang="en-US" sz="2400" b="1"/>
        </a:p>
      </dgm:t>
    </dgm:pt>
    <dgm:pt modelId="{87416DA5-1D27-48E9-B11B-B20B1AC9AA2D}" type="sibTrans" cxnId="{5B80317B-7800-407E-BD8E-4513DC8193A6}">
      <dgm:prSet/>
      <dgm:spPr/>
      <dgm:t>
        <a:bodyPr/>
        <a:lstStyle/>
        <a:p>
          <a:endParaRPr lang="en-US" sz="2400" b="1"/>
        </a:p>
      </dgm:t>
    </dgm:pt>
    <dgm:pt modelId="{6678F566-CC74-4E5F-B793-20494E5CF34B}">
      <dgm:prSet custT="1"/>
      <dgm:spPr/>
      <dgm:t>
        <a:bodyPr/>
        <a:lstStyle/>
        <a:p>
          <a:r>
            <a:rPr lang="el-GR" sz="2400" b="1" dirty="0" smtClean="0">
              <a:latin typeface="Arial" panose="020B0604020202020204" pitchFamily="34" charset="0"/>
              <a:cs typeface="Arial" panose="020B0604020202020204" pitchFamily="34" charset="0"/>
            </a:rPr>
            <a:t>Υπερκαπνικό κώμα</a:t>
          </a:r>
          <a:endParaRPr lang="en-US" sz="2400" b="1" dirty="0">
            <a:latin typeface="Arial" panose="020B0604020202020204" pitchFamily="34" charset="0"/>
            <a:cs typeface="Arial" panose="020B0604020202020204" pitchFamily="34" charset="0"/>
          </a:endParaRPr>
        </a:p>
      </dgm:t>
    </dgm:pt>
    <dgm:pt modelId="{DC137055-E2F0-458A-BCEA-6BEC0029BE19}" type="parTrans" cxnId="{B7D29348-BDAE-4090-B0A3-AFF8D275965D}">
      <dgm:prSet/>
      <dgm:spPr/>
      <dgm:t>
        <a:bodyPr/>
        <a:lstStyle/>
        <a:p>
          <a:endParaRPr lang="en-US" sz="2400" b="1"/>
        </a:p>
      </dgm:t>
    </dgm:pt>
    <dgm:pt modelId="{80175050-647C-4172-97A9-20BAC94DA703}" type="sibTrans" cxnId="{B7D29348-BDAE-4090-B0A3-AFF8D275965D}">
      <dgm:prSet/>
      <dgm:spPr/>
      <dgm:t>
        <a:bodyPr/>
        <a:lstStyle/>
        <a:p>
          <a:endParaRPr lang="en-US" sz="2400" b="1"/>
        </a:p>
      </dgm:t>
    </dgm:pt>
    <dgm:pt modelId="{0AA6977E-AF1F-4D50-A2AD-5CE025C8FB26}" type="pres">
      <dgm:prSet presAssocID="{943C0474-523C-4D80-A353-8E4ACB28F671}" presName="vert0" presStyleCnt="0">
        <dgm:presLayoutVars>
          <dgm:dir/>
          <dgm:animOne val="branch"/>
          <dgm:animLvl val="lvl"/>
        </dgm:presLayoutVars>
      </dgm:prSet>
      <dgm:spPr/>
      <dgm:t>
        <a:bodyPr/>
        <a:lstStyle/>
        <a:p>
          <a:endParaRPr lang="en-US"/>
        </a:p>
      </dgm:t>
    </dgm:pt>
    <dgm:pt modelId="{663B6D13-DDF4-4609-8A68-4E1EC7139790}" type="pres">
      <dgm:prSet presAssocID="{505FADC1-F9E1-4A61-9BC2-CD103A82D318}" presName="thickLine" presStyleLbl="alignNode1" presStyleIdx="0" presStyleCnt="7"/>
      <dgm:spPr/>
    </dgm:pt>
    <dgm:pt modelId="{F55B6E6D-E6D9-44FB-AECC-B736E3186D03}" type="pres">
      <dgm:prSet presAssocID="{505FADC1-F9E1-4A61-9BC2-CD103A82D318}" presName="horz1" presStyleCnt="0"/>
      <dgm:spPr/>
    </dgm:pt>
    <dgm:pt modelId="{0D202E02-686F-447C-A78B-6A02C976467B}" type="pres">
      <dgm:prSet presAssocID="{505FADC1-F9E1-4A61-9BC2-CD103A82D318}" presName="tx1" presStyleLbl="revTx" presStyleIdx="0" presStyleCnt="7"/>
      <dgm:spPr/>
      <dgm:t>
        <a:bodyPr/>
        <a:lstStyle/>
        <a:p>
          <a:endParaRPr lang="en-US"/>
        </a:p>
      </dgm:t>
    </dgm:pt>
    <dgm:pt modelId="{AF5840AF-0DA2-4D06-81ED-BF4C684E80CC}" type="pres">
      <dgm:prSet presAssocID="{505FADC1-F9E1-4A61-9BC2-CD103A82D318}" presName="vert1" presStyleCnt="0"/>
      <dgm:spPr/>
    </dgm:pt>
    <dgm:pt modelId="{67435A56-6665-454C-9535-5018B9BE244C}" type="pres">
      <dgm:prSet presAssocID="{7D68D1C7-3750-4862-BAEB-19360265FD3D}" presName="thickLine" presStyleLbl="alignNode1" presStyleIdx="1" presStyleCnt="7"/>
      <dgm:spPr/>
    </dgm:pt>
    <dgm:pt modelId="{F9895AD7-AB90-4B71-A61C-7D123A3B4021}" type="pres">
      <dgm:prSet presAssocID="{7D68D1C7-3750-4862-BAEB-19360265FD3D}" presName="horz1" presStyleCnt="0"/>
      <dgm:spPr/>
    </dgm:pt>
    <dgm:pt modelId="{461DC328-6322-4F52-819C-D50BAFE3DB7F}" type="pres">
      <dgm:prSet presAssocID="{7D68D1C7-3750-4862-BAEB-19360265FD3D}" presName="tx1" presStyleLbl="revTx" presStyleIdx="1" presStyleCnt="7"/>
      <dgm:spPr/>
      <dgm:t>
        <a:bodyPr/>
        <a:lstStyle/>
        <a:p>
          <a:endParaRPr lang="en-US"/>
        </a:p>
      </dgm:t>
    </dgm:pt>
    <dgm:pt modelId="{58A7DA27-D434-44B3-996A-DC23E1D2153F}" type="pres">
      <dgm:prSet presAssocID="{7D68D1C7-3750-4862-BAEB-19360265FD3D}" presName="vert1" presStyleCnt="0"/>
      <dgm:spPr/>
    </dgm:pt>
    <dgm:pt modelId="{A8119F61-FDB6-4C44-8A86-F98959D8FC5A}" type="pres">
      <dgm:prSet presAssocID="{F2A39703-12E4-4FD2-ABA6-F6DA4AF01380}" presName="thickLine" presStyleLbl="alignNode1" presStyleIdx="2" presStyleCnt="7"/>
      <dgm:spPr/>
    </dgm:pt>
    <dgm:pt modelId="{B0F0E578-C4FC-45A2-9BC6-DAE3F7593A37}" type="pres">
      <dgm:prSet presAssocID="{F2A39703-12E4-4FD2-ABA6-F6DA4AF01380}" presName="horz1" presStyleCnt="0"/>
      <dgm:spPr/>
    </dgm:pt>
    <dgm:pt modelId="{43FF9419-62E3-43F7-8980-8E284A6EB798}" type="pres">
      <dgm:prSet presAssocID="{F2A39703-12E4-4FD2-ABA6-F6DA4AF01380}" presName="tx1" presStyleLbl="revTx" presStyleIdx="2" presStyleCnt="7"/>
      <dgm:spPr/>
      <dgm:t>
        <a:bodyPr/>
        <a:lstStyle/>
        <a:p>
          <a:endParaRPr lang="en-US"/>
        </a:p>
      </dgm:t>
    </dgm:pt>
    <dgm:pt modelId="{ADFE2979-12FC-4B35-BAC8-9B7C022C9171}" type="pres">
      <dgm:prSet presAssocID="{F2A39703-12E4-4FD2-ABA6-F6DA4AF01380}" presName="vert1" presStyleCnt="0"/>
      <dgm:spPr/>
    </dgm:pt>
    <dgm:pt modelId="{BE668D1A-3AB3-4681-B469-DE2D59CD3E41}" type="pres">
      <dgm:prSet presAssocID="{34CA2469-B878-4881-9F7E-D0F8DDE6D07E}" presName="thickLine" presStyleLbl="alignNode1" presStyleIdx="3" presStyleCnt="7"/>
      <dgm:spPr/>
    </dgm:pt>
    <dgm:pt modelId="{B55EEEBE-916D-4C80-86E4-2CA9B7E79CDA}" type="pres">
      <dgm:prSet presAssocID="{34CA2469-B878-4881-9F7E-D0F8DDE6D07E}" presName="horz1" presStyleCnt="0"/>
      <dgm:spPr/>
    </dgm:pt>
    <dgm:pt modelId="{58A647D5-041A-4154-BA00-5ED0894939AF}" type="pres">
      <dgm:prSet presAssocID="{34CA2469-B878-4881-9F7E-D0F8DDE6D07E}" presName="tx1" presStyleLbl="revTx" presStyleIdx="3" presStyleCnt="7"/>
      <dgm:spPr/>
      <dgm:t>
        <a:bodyPr/>
        <a:lstStyle/>
        <a:p>
          <a:endParaRPr lang="en-US"/>
        </a:p>
      </dgm:t>
    </dgm:pt>
    <dgm:pt modelId="{1C6B0306-6E3F-410A-BC68-360024853F7F}" type="pres">
      <dgm:prSet presAssocID="{34CA2469-B878-4881-9F7E-D0F8DDE6D07E}" presName="vert1" presStyleCnt="0"/>
      <dgm:spPr/>
    </dgm:pt>
    <dgm:pt modelId="{04EF827C-55AF-4605-ABE0-1EED2DC5F02D}" type="pres">
      <dgm:prSet presAssocID="{22603C75-497D-489F-97AF-F7428253A363}" presName="thickLine" presStyleLbl="alignNode1" presStyleIdx="4" presStyleCnt="7"/>
      <dgm:spPr/>
    </dgm:pt>
    <dgm:pt modelId="{769C65C3-DD3E-40BA-8487-FD12EF4CAAA9}" type="pres">
      <dgm:prSet presAssocID="{22603C75-497D-489F-97AF-F7428253A363}" presName="horz1" presStyleCnt="0"/>
      <dgm:spPr/>
    </dgm:pt>
    <dgm:pt modelId="{DAF5F54C-3288-4A5C-8C98-6DAB6D878113}" type="pres">
      <dgm:prSet presAssocID="{22603C75-497D-489F-97AF-F7428253A363}" presName="tx1" presStyleLbl="revTx" presStyleIdx="4" presStyleCnt="7"/>
      <dgm:spPr/>
      <dgm:t>
        <a:bodyPr/>
        <a:lstStyle/>
        <a:p>
          <a:endParaRPr lang="en-US"/>
        </a:p>
      </dgm:t>
    </dgm:pt>
    <dgm:pt modelId="{1BA1E85D-852B-49F5-82CF-3197A2C9CAAE}" type="pres">
      <dgm:prSet presAssocID="{22603C75-497D-489F-97AF-F7428253A363}" presName="vert1" presStyleCnt="0"/>
      <dgm:spPr/>
    </dgm:pt>
    <dgm:pt modelId="{6DE5BFFD-B579-427F-AF05-B520ADB6D4BD}" type="pres">
      <dgm:prSet presAssocID="{6641CFCD-5535-49E5-994C-CE84AF6CB60C}" presName="thickLine" presStyleLbl="alignNode1" presStyleIdx="5" presStyleCnt="7"/>
      <dgm:spPr/>
    </dgm:pt>
    <dgm:pt modelId="{CDE6A51F-A7C7-4BA0-A273-B5280855E149}" type="pres">
      <dgm:prSet presAssocID="{6641CFCD-5535-49E5-994C-CE84AF6CB60C}" presName="horz1" presStyleCnt="0"/>
      <dgm:spPr/>
    </dgm:pt>
    <dgm:pt modelId="{1B79A35D-0F87-48B9-95F0-DC1B1A893B2E}" type="pres">
      <dgm:prSet presAssocID="{6641CFCD-5535-49E5-994C-CE84AF6CB60C}" presName="tx1" presStyleLbl="revTx" presStyleIdx="5" presStyleCnt="7"/>
      <dgm:spPr/>
      <dgm:t>
        <a:bodyPr/>
        <a:lstStyle/>
        <a:p>
          <a:endParaRPr lang="en-US"/>
        </a:p>
      </dgm:t>
    </dgm:pt>
    <dgm:pt modelId="{C7BDC424-A9AD-40B4-81F2-4A6C63B8B6FF}" type="pres">
      <dgm:prSet presAssocID="{6641CFCD-5535-49E5-994C-CE84AF6CB60C}" presName="vert1" presStyleCnt="0"/>
      <dgm:spPr/>
    </dgm:pt>
    <dgm:pt modelId="{63819041-F498-4760-A4D0-3ADF94481284}" type="pres">
      <dgm:prSet presAssocID="{6678F566-CC74-4E5F-B793-20494E5CF34B}" presName="thickLine" presStyleLbl="alignNode1" presStyleIdx="6" presStyleCnt="7"/>
      <dgm:spPr/>
    </dgm:pt>
    <dgm:pt modelId="{1C5CCF43-3D21-402B-8438-49D7BF4089A3}" type="pres">
      <dgm:prSet presAssocID="{6678F566-CC74-4E5F-B793-20494E5CF34B}" presName="horz1" presStyleCnt="0"/>
      <dgm:spPr/>
    </dgm:pt>
    <dgm:pt modelId="{099DB4CA-A34E-471F-A156-867B3787F707}" type="pres">
      <dgm:prSet presAssocID="{6678F566-CC74-4E5F-B793-20494E5CF34B}" presName="tx1" presStyleLbl="revTx" presStyleIdx="6" presStyleCnt="7"/>
      <dgm:spPr/>
      <dgm:t>
        <a:bodyPr/>
        <a:lstStyle/>
        <a:p>
          <a:endParaRPr lang="en-US"/>
        </a:p>
      </dgm:t>
    </dgm:pt>
    <dgm:pt modelId="{C0E0C8B4-FD80-4733-98EE-1466446CA162}" type="pres">
      <dgm:prSet presAssocID="{6678F566-CC74-4E5F-B793-20494E5CF34B}" presName="vert1" presStyleCnt="0"/>
      <dgm:spPr/>
    </dgm:pt>
  </dgm:ptLst>
  <dgm:cxnLst>
    <dgm:cxn modelId="{02CD55E6-584D-4D91-B499-0EF606A202FB}" type="presOf" srcId="{34CA2469-B878-4881-9F7E-D0F8DDE6D07E}" destId="{58A647D5-041A-4154-BA00-5ED0894939AF}" srcOrd="0" destOrd="0" presId="urn:microsoft.com/office/officeart/2008/layout/LinedList"/>
    <dgm:cxn modelId="{03F2AB38-3F01-4B9E-B930-2E65E837FCE0}" srcId="{943C0474-523C-4D80-A353-8E4ACB28F671}" destId="{505FADC1-F9E1-4A61-9BC2-CD103A82D318}" srcOrd="0" destOrd="0" parTransId="{D1703590-7EF8-4B65-BFCF-137E721801F3}" sibTransId="{E0991CB9-0C96-4DE6-BFFB-DE7AAE8B99E6}"/>
    <dgm:cxn modelId="{684410B5-D2CA-490C-AE30-B61B189F0F8B}" type="presOf" srcId="{F2A39703-12E4-4FD2-ABA6-F6DA4AF01380}" destId="{43FF9419-62E3-43F7-8980-8E284A6EB798}" srcOrd="0" destOrd="0" presId="urn:microsoft.com/office/officeart/2008/layout/LinedList"/>
    <dgm:cxn modelId="{5B80317B-7800-407E-BD8E-4513DC8193A6}" srcId="{943C0474-523C-4D80-A353-8E4ACB28F671}" destId="{6641CFCD-5535-49E5-994C-CE84AF6CB60C}" srcOrd="5" destOrd="0" parTransId="{9F89BA57-5CDA-4D9C-96B9-49C50CF112BD}" sibTransId="{87416DA5-1D27-48E9-B11B-B20B1AC9AA2D}"/>
    <dgm:cxn modelId="{CF4D2CA1-5DDE-4EB3-9936-D9DFD2043563}" type="presOf" srcId="{22603C75-497D-489F-97AF-F7428253A363}" destId="{DAF5F54C-3288-4A5C-8C98-6DAB6D878113}" srcOrd="0" destOrd="0" presId="urn:microsoft.com/office/officeart/2008/layout/LinedList"/>
    <dgm:cxn modelId="{B7D29348-BDAE-4090-B0A3-AFF8D275965D}" srcId="{943C0474-523C-4D80-A353-8E4ACB28F671}" destId="{6678F566-CC74-4E5F-B793-20494E5CF34B}" srcOrd="6" destOrd="0" parTransId="{DC137055-E2F0-458A-BCEA-6BEC0029BE19}" sibTransId="{80175050-647C-4172-97A9-20BAC94DA703}"/>
    <dgm:cxn modelId="{59349A13-BB47-4E6C-9A5E-EC986C40D449}" type="presOf" srcId="{943C0474-523C-4D80-A353-8E4ACB28F671}" destId="{0AA6977E-AF1F-4D50-A2AD-5CE025C8FB26}" srcOrd="0" destOrd="0" presId="urn:microsoft.com/office/officeart/2008/layout/LinedList"/>
    <dgm:cxn modelId="{5909C81D-F708-4209-A90D-40BED17D837D}" type="presOf" srcId="{505FADC1-F9E1-4A61-9BC2-CD103A82D318}" destId="{0D202E02-686F-447C-A78B-6A02C976467B}" srcOrd="0" destOrd="0" presId="urn:microsoft.com/office/officeart/2008/layout/LinedList"/>
    <dgm:cxn modelId="{136D73D1-158B-43A9-9636-FC43FB0FEA6C}" type="presOf" srcId="{6641CFCD-5535-49E5-994C-CE84AF6CB60C}" destId="{1B79A35D-0F87-48B9-95F0-DC1B1A893B2E}" srcOrd="0" destOrd="0" presId="urn:microsoft.com/office/officeart/2008/layout/LinedList"/>
    <dgm:cxn modelId="{55D454AF-731A-4738-9698-34C6171D3CA8}" type="presOf" srcId="{7D68D1C7-3750-4862-BAEB-19360265FD3D}" destId="{461DC328-6322-4F52-819C-D50BAFE3DB7F}" srcOrd="0" destOrd="0" presId="urn:microsoft.com/office/officeart/2008/layout/LinedList"/>
    <dgm:cxn modelId="{312B6EA6-78E5-4DB3-ADDB-63A71828F411}" type="presOf" srcId="{6678F566-CC74-4E5F-B793-20494E5CF34B}" destId="{099DB4CA-A34E-471F-A156-867B3787F707}" srcOrd="0" destOrd="0" presId="urn:microsoft.com/office/officeart/2008/layout/LinedList"/>
    <dgm:cxn modelId="{4D7448AB-EA0F-4134-B4C0-376F87CB729B}" srcId="{943C0474-523C-4D80-A353-8E4ACB28F671}" destId="{22603C75-497D-489F-97AF-F7428253A363}" srcOrd="4" destOrd="0" parTransId="{EEFB2AF6-ECD4-4204-8761-309D394EB3A0}" sibTransId="{46CCBDAE-C6D4-4E42-A4D8-175806F9B4B6}"/>
    <dgm:cxn modelId="{B331ADC7-2B98-4434-9470-815B81D1DC58}" srcId="{943C0474-523C-4D80-A353-8E4ACB28F671}" destId="{F2A39703-12E4-4FD2-ABA6-F6DA4AF01380}" srcOrd="2" destOrd="0" parTransId="{5FE067F2-DA23-4047-B691-0182B37E5D42}" sibTransId="{4DB92A1B-B8D3-4978-95FA-E8881C4D2AFD}"/>
    <dgm:cxn modelId="{C9D6F05B-1254-452F-B5C5-3CA4288BB042}" srcId="{943C0474-523C-4D80-A353-8E4ACB28F671}" destId="{34CA2469-B878-4881-9F7E-D0F8DDE6D07E}" srcOrd="3" destOrd="0" parTransId="{B8C12D6D-3DD4-415A-856F-5CE2F8276661}" sibTransId="{B07713D3-A889-4E85-ADF5-C34ECFE2AFCE}"/>
    <dgm:cxn modelId="{E5DC4153-82D5-490F-9851-9022407A7592}" srcId="{943C0474-523C-4D80-A353-8E4ACB28F671}" destId="{7D68D1C7-3750-4862-BAEB-19360265FD3D}" srcOrd="1" destOrd="0" parTransId="{89369DC4-2A1E-42BC-99A9-EA5D29A8E3A5}" sibTransId="{6950D256-6921-41E0-A3F8-EA02843BF45A}"/>
    <dgm:cxn modelId="{F7E80585-C5FE-4A56-B862-9C8D022ED617}" type="presParOf" srcId="{0AA6977E-AF1F-4D50-A2AD-5CE025C8FB26}" destId="{663B6D13-DDF4-4609-8A68-4E1EC7139790}" srcOrd="0" destOrd="0" presId="urn:microsoft.com/office/officeart/2008/layout/LinedList"/>
    <dgm:cxn modelId="{D085BF02-F209-422F-B558-0FB57CA2EF43}" type="presParOf" srcId="{0AA6977E-AF1F-4D50-A2AD-5CE025C8FB26}" destId="{F55B6E6D-E6D9-44FB-AECC-B736E3186D03}" srcOrd="1" destOrd="0" presId="urn:microsoft.com/office/officeart/2008/layout/LinedList"/>
    <dgm:cxn modelId="{B5A3CB06-915E-4A27-B8CD-ADB8EA9F689A}" type="presParOf" srcId="{F55B6E6D-E6D9-44FB-AECC-B736E3186D03}" destId="{0D202E02-686F-447C-A78B-6A02C976467B}" srcOrd="0" destOrd="0" presId="urn:microsoft.com/office/officeart/2008/layout/LinedList"/>
    <dgm:cxn modelId="{703E55E4-EE09-414E-8942-CD76BE76DC94}" type="presParOf" srcId="{F55B6E6D-E6D9-44FB-AECC-B736E3186D03}" destId="{AF5840AF-0DA2-4D06-81ED-BF4C684E80CC}" srcOrd="1" destOrd="0" presId="urn:microsoft.com/office/officeart/2008/layout/LinedList"/>
    <dgm:cxn modelId="{3E580225-74C0-4C2F-96A5-3F048DFF7D8A}" type="presParOf" srcId="{0AA6977E-AF1F-4D50-A2AD-5CE025C8FB26}" destId="{67435A56-6665-454C-9535-5018B9BE244C}" srcOrd="2" destOrd="0" presId="urn:microsoft.com/office/officeart/2008/layout/LinedList"/>
    <dgm:cxn modelId="{52AEE641-C21B-43CD-A1A8-C0CC5B17B0E0}" type="presParOf" srcId="{0AA6977E-AF1F-4D50-A2AD-5CE025C8FB26}" destId="{F9895AD7-AB90-4B71-A61C-7D123A3B4021}" srcOrd="3" destOrd="0" presId="urn:microsoft.com/office/officeart/2008/layout/LinedList"/>
    <dgm:cxn modelId="{E1C2ADDB-F9BB-4AAE-9E34-30C81AF2D437}" type="presParOf" srcId="{F9895AD7-AB90-4B71-A61C-7D123A3B4021}" destId="{461DC328-6322-4F52-819C-D50BAFE3DB7F}" srcOrd="0" destOrd="0" presId="urn:microsoft.com/office/officeart/2008/layout/LinedList"/>
    <dgm:cxn modelId="{8D4EC10D-1012-4250-B015-FE709764E72A}" type="presParOf" srcId="{F9895AD7-AB90-4B71-A61C-7D123A3B4021}" destId="{58A7DA27-D434-44B3-996A-DC23E1D2153F}" srcOrd="1" destOrd="0" presId="urn:microsoft.com/office/officeart/2008/layout/LinedList"/>
    <dgm:cxn modelId="{FD49B843-1F02-40F6-AD44-723A0DC11793}" type="presParOf" srcId="{0AA6977E-AF1F-4D50-A2AD-5CE025C8FB26}" destId="{A8119F61-FDB6-4C44-8A86-F98959D8FC5A}" srcOrd="4" destOrd="0" presId="urn:microsoft.com/office/officeart/2008/layout/LinedList"/>
    <dgm:cxn modelId="{5BB99C58-1D0D-4ACA-9F72-3837AFA3CD08}" type="presParOf" srcId="{0AA6977E-AF1F-4D50-A2AD-5CE025C8FB26}" destId="{B0F0E578-C4FC-45A2-9BC6-DAE3F7593A37}" srcOrd="5" destOrd="0" presId="urn:microsoft.com/office/officeart/2008/layout/LinedList"/>
    <dgm:cxn modelId="{D0D1E6B7-7D32-450E-9B40-131331397523}" type="presParOf" srcId="{B0F0E578-C4FC-45A2-9BC6-DAE3F7593A37}" destId="{43FF9419-62E3-43F7-8980-8E284A6EB798}" srcOrd="0" destOrd="0" presId="urn:microsoft.com/office/officeart/2008/layout/LinedList"/>
    <dgm:cxn modelId="{8E554FED-5F27-4EFF-837D-0F0231FA7616}" type="presParOf" srcId="{B0F0E578-C4FC-45A2-9BC6-DAE3F7593A37}" destId="{ADFE2979-12FC-4B35-BAC8-9B7C022C9171}" srcOrd="1" destOrd="0" presId="urn:microsoft.com/office/officeart/2008/layout/LinedList"/>
    <dgm:cxn modelId="{57146E7C-D47A-49D0-81AF-9F8904A42113}" type="presParOf" srcId="{0AA6977E-AF1F-4D50-A2AD-5CE025C8FB26}" destId="{BE668D1A-3AB3-4681-B469-DE2D59CD3E41}" srcOrd="6" destOrd="0" presId="urn:microsoft.com/office/officeart/2008/layout/LinedList"/>
    <dgm:cxn modelId="{66470D91-A3BA-4542-8D62-979ED0DB9D00}" type="presParOf" srcId="{0AA6977E-AF1F-4D50-A2AD-5CE025C8FB26}" destId="{B55EEEBE-916D-4C80-86E4-2CA9B7E79CDA}" srcOrd="7" destOrd="0" presId="urn:microsoft.com/office/officeart/2008/layout/LinedList"/>
    <dgm:cxn modelId="{91578C8A-F8D9-47E9-AE2F-DA4AF9734532}" type="presParOf" srcId="{B55EEEBE-916D-4C80-86E4-2CA9B7E79CDA}" destId="{58A647D5-041A-4154-BA00-5ED0894939AF}" srcOrd="0" destOrd="0" presId="urn:microsoft.com/office/officeart/2008/layout/LinedList"/>
    <dgm:cxn modelId="{BDBDC260-11B5-4C38-96D0-7CA0C6A2E66C}" type="presParOf" srcId="{B55EEEBE-916D-4C80-86E4-2CA9B7E79CDA}" destId="{1C6B0306-6E3F-410A-BC68-360024853F7F}" srcOrd="1" destOrd="0" presId="urn:microsoft.com/office/officeart/2008/layout/LinedList"/>
    <dgm:cxn modelId="{D850BC8C-29FF-44D9-ACB3-254115C8C993}" type="presParOf" srcId="{0AA6977E-AF1F-4D50-A2AD-5CE025C8FB26}" destId="{04EF827C-55AF-4605-ABE0-1EED2DC5F02D}" srcOrd="8" destOrd="0" presId="urn:microsoft.com/office/officeart/2008/layout/LinedList"/>
    <dgm:cxn modelId="{7FFBE540-B2B9-48A4-93A9-5112001AF316}" type="presParOf" srcId="{0AA6977E-AF1F-4D50-A2AD-5CE025C8FB26}" destId="{769C65C3-DD3E-40BA-8487-FD12EF4CAAA9}" srcOrd="9" destOrd="0" presId="urn:microsoft.com/office/officeart/2008/layout/LinedList"/>
    <dgm:cxn modelId="{3FCBD3F2-18A0-4F38-889C-B79572CA8BDE}" type="presParOf" srcId="{769C65C3-DD3E-40BA-8487-FD12EF4CAAA9}" destId="{DAF5F54C-3288-4A5C-8C98-6DAB6D878113}" srcOrd="0" destOrd="0" presId="urn:microsoft.com/office/officeart/2008/layout/LinedList"/>
    <dgm:cxn modelId="{4025101E-2B19-415F-9582-2CBE3DEB7982}" type="presParOf" srcId="{769C65C3-DD3E-40BA-8487-FD12EF4CAAA9}" destId="{1BA1E85D-852B-49F5-82CF-3197A2C9CAAE}" srcOrd="1" destOrd="0" presId="urn:microsoft.com/office/officeart/2008/layout/LinedList"/>
    <dgm:cxn modelId="{2840F992-BBEA-46C9-B405-C902B86A564E}" type="presParOf" srcId="{0AA6977E-AF1F-4D50-A2AD-5CE025C8FB26}" destId="{6DE5BFFD-B579-427F-AF05-B520ADB6D4BD}" srcOrd="10" destOrd="0" presId="urn:microsoft.com/office/officeart/2008/layout/LinedList"/>
    <dgm:cxn modelId="{E06B9236-253E-4413-AC4A-9BA8D95FD076}" type="presParOf" srcId="{0AA6977E-AF1F-4D50-A2AD-5CE025C8FB26}" destId="{CDE6A51F-A7C7-4BA0-A273-B5280855E149}" srcOrd="11" destOrd="0" presId="urn:microsoft.com/office/officeart/2008/layout/LinedList"/>
    <dgm:cxn modelId="{5E25ADBE-FB4A-4E51-8ABB-F4848D5F193C}" type="presParOf" srcId="{CDE6A51F-A7C7-4BA0-A273-B5280855E149}" destId="{1B79A35D-0F87-48B9-95F0-DC1B1A893B2E}" srcOrd="0" destOrd="0" presId="urn:microsoft.com/office/officeart/2008/layout/LinedList"/>
    <dgm:cxn modelId="{FBE5416D-5740-4D3C-9327-4BDE449B43D7}" type="presParOf" srcId="{CDE6A51F-A7C7-4BA0-A273-B5280855E149}" destId="{C7BDC424-A9AD-40B4-81F2-4A6C63B8B6FF}" srcOrd="1" destOrd="0" presId="urn:microsoft.com/office/officeart/2008/layout/LinedList"/>
    <dgm:cxn modelId="{393798DB-CD9B-47E9-8C73-3232AFFDDB88}" type="presParOf" srcId="{0AA6977E-AF1F-4D50-A2AD-5CE025C8FB26}" destId="{63819041-F498-4760-A4D0-3ADF94481284}" srcOrd="12" destOrd="0" presId="urn:microsoft.com/office/officeart/2008/layout/LinedList"/>
    <dgm:cxn modelId="{3A0E9697-A9DD-49BA-9C5E-3DC8720E65B9}" type="presParOf" srcId="{0AA6977E-AF1F-4D50-A2AD-5CE025C8FB26}" destId="{1C5CCF43-3D21-402B-8438-49D7BF4089A3}" srcOrd="13" destOrd="0" presId="urn:microsoft.com/office/officeart/2008/layout/LinedList"/>
    <dgm:cxn modelId="{2050ACF9-7456-4885-BEFC-EE65D827C4CC}" type="presParOf" srcId="{1C5CCF43-3D21-402B-8438-49D7BF4089A3}" destId="{099DB4CA-A34E-471F-A156-867B3787F707}" srcOrd="0" destOrd="0" presId="urn:microsoft.com/office/officeart/2008/layout/LinedList"/>
    <dgm:cxn modelId="{A476F900-258A-49D7-904C-3DD638BA9B7E}" type="presParOf" srcId="{1C5CCF43-3D21-402B-8438-49D7BF4089A3}" destId="{C0E0C8B4-FD80-4733-98EE-1466446CA16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4DBFA-F852-4748-A177-70D230615889}">
      <dsp:nvSpPr>
        <dsp:cNvPr id="0" name=""/>
        <dsp:cNvSpPr/>
      </dsp:nvSpPr>
      <dsp:spPr>
        <a:xfrm>
          <a:off x="0" y="531"/>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F4745-37D1-4AFB-8210-EEDBAC5979F3}">
      <dsp:nvSpPr>
        <dsp:cNvPr id="0" name=""/>
        <dsp:cNvSpPr/>
      </dsp:nvSpPr>
      <dsp:spPr>
        <a:xfrm>
          <a:off x="0" y="53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l-GR" sz="2800" b="1" kern="1200" dirty="0" smtClean="0"/>
            <a:t>Κεντρικό Νευρικό Σύστημα </a:t>
          </a:r>
          <a:endParaRPr lang="en-US" sz="2800" b="1" kern="1200" dirty="0"/>
        </a:p>
      </dsp:txBody>
      <dsp:txXfrm>
        <a:off x="0" y="531"/>
        <a:ext cx="7886700" cy="870055"/>
      </dsp:txXfrm>
    </dsp:sp>
    <dsp:sp modelId="{7E232681-FEF5-4BF8-AC5B-ED66FBB24DBD}">
      <dsp:nvSpPr>
        <dsp:cNvPr id="0" name=""/>
        <dsp:cNvSpPr/>
      </dsp:nvSpPr>
      <dsp:spPr>
        <a:xfrm>
          <a:off x="0" y="870586"/>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1881C3-0CB7-4627-82EA-837E8CB70360}">
      <dsp:nvSpPr>
        <dsp:cNvPr id="0" name=""/>
        <dsp:cNvSpPr/>
      </dsp:nvSpPr>
      <dsp:spPr>
        <a:xfrm>
          <a:off x="0" y="87058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l-GR" sz="2800" b="1" kern="1200" dirty="0" smtClean="0"/>
            <a:t>Αναπνευστικό σύστημα </a:t>
          </a:r>
          <a:endParaRPr lang="en-US" sz="2800" b="1" kern="1200" dirty="0"/>
        </a:p>
      </dsp:txBody>
      <dsp:txXfrm>
        <a:off x="0" y="870586"/>
        <a:ext cx="7886700" cy="870055"/>
      </dsp:txXfrm>
    </dsp:sp>
    <dsp:sp modelId="{307DFCCF-B787-4E69-8E23-099E0BF7D940}">
      <dsp:nvSpPr>
        <dsp:cNvPr id="0" name=""/>
        <dsp:cNvSpPr/>
      </dsp:nvSpPr>
      <dsp:spPr>
        <a:xfrm>
          <a:off x="0" y="1740641"/>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2FCF89-E29A-4493-9BBB-5F4E836C13E8}">
      <dsp:nvSpPr>
        <dsp:cNvPr id="0" name=""/>
        <dsp:cNvSpPr/>
      </dsp:nvSpPr>
      <dsp:spPr>
        <a:xfrm>
          <a:off x="0" y="174064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l-GR" sz="2800" b="1" kern="1200" dirty="0" smtClean="0"/>
            <a:t>Καρδιαγγειακό σύστημα </a:t>
          </a:r>
          <a:endParaRPr lang="en-US" sz="2800" b="1" kern="1200" dirty="0"/>
        </a:p>
      </dsp:txBody>
      <dsp:txXfrm>
        <a:off x="0" y="1740641"/>
        <a:ext cx="7886700" cy="870055"/>
      </dsp:txXfrm>
    </dsp:sp>
    <dsp:sp modelId="{A8119F61-FDB6-4C44-8A86-F98959D8FC5A}">
      <dsp:nvSpPr>
        <dsp:cNvPr id="0" name=""/>
        <dsp:cNvSpPr/>
      </dsp:nvSpPr>
      <dsp:spPr>
        <a:xfrm>
          <a:off x="0" y="2610696"/>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F9419-62E3-43F7-8980-8E284A6EB798}">
      <dsp:nvSpPr>
        <dsp:cNvPr id="0" name=""/>
        <dsp:cNvSpPr/>
      </dsp:nvSpPr>
      <dsp:spPr>
        <a:xfrm>
          <a:off x="0" y="261069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l-GR" sz="2800" b="1" kern="1200" dirty="0" smtClean="0"/>
            <a:t>Ανοσολογική και φλεγμονώδης απάντηση</a:t>
          </a:r>
          <a:endParaRPr lang="en-US" sz="2800" b="1" kern="1200" dirty="0"/>
        </a:p>
      </dsp:txBody>
      <dsp:txXfrm>
        <a:off x="0" y="2610696"/>
        <a:ext cx="7886700" cy="870055"/>
      </dsp:txXfrm>
    </dsp:sp>
    <dsp:sp modelId="{BE668D1A-3AB3-4681-B469-DE2D59CD3E41}">
      <dsp:nvSpPr>
        <dsp:cNvPr id="0" name=""/>
        <dsp:cNvSpPr/>
      </dsp:nvSpPr>
      <dsp:spPr>
        <a:xfrm>
          <a:off x="0" y="3480751"/>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A647D5-041A-4154-BA00-5ED0894939AF}">
      <dsp:nvSpPr>
        <dsp:cNvPr id="0" name=""/>
        <dsp:cNvSpPr/>
      </dsp:nvSpPr>
      <dsp:spPr>
        <a:xfrm>
          <a:off x="0" y="348075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endParaRPr lang="en-US" sz="2800" b="1" kern="1200" dirty="0"/>
        </a:p>
      </dsp:txBody>
      <dsp:txXfrm>
        <a:off x="0" y="3480751"/>
        <a:ext cx="7886700"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B6D13-DDF4-4609-8A68-4E1EC7139790}">
      <dsp:nvSpPr>
        <dsp:cNvPr id="0" name=""/>
        <dsp:cNvSpPr/>
      </dsp:nvSpPr>
      <dsp:spPr>
        <a:xfrm>
          <a:off x="0" y="531"/>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202E02-686F-447C-A78B-6A02C976467B}">
      <dsp:nvSpPr>
        <dsp:cNvPr id="0" name=""/>
        <dsp:cNvSpPr/>
      </dsp:nvSpPr>
      <dsp:spPr>
        <a:xfrm>
          <a:off x="0" y="531"/>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l-GR" sz="2400" b="1" kern="1200" dirty="0" smtClean="0">
              <a:latin typeface="Arial" panose="020B0604020202020204" pitchFamily="34" charset="0"/>
              <a:cs typeface="Arial" panose="020B0604020202020204" pitchFamily="34" charset="0"/>
            </a:rPr>
            <a:t>Διέγερση αναπνευστικού κέντρου </a:t>
          </a:r>
          <a:endParaRPr lang="en-US" sz="2400" b="1" kern="1200" dirty="0">
            <a:latin typeface="Arial" panose="020B0604020202020204" pitchFamily="34" charset="0"/>
            <a:cs typeface="Arial" panose="020B0604020202020204" pitchFamily="34" charset="0"/>
          </a:endParaRPr>
        </a:p>
      </dsp:txBody>
      <dsp:txXfrm>
        <a:off x="0" y="531"/>
        <a:ext cx="7886700" cy="621467"/>
      </dsp:txXfrm>
    </dsp:sp>
    <dsp:sp modelId="{67435A56-6665-454C-9535-5018B9BE244C}">
      <dsp:nvSpPr>
        <dsp:cNvPr id="0" name=""/>
        <dsp:cNvSpPr/>
      </dsp:nvSpPr>
      <dsp:spPr>
        <a:xfrm>
          <a:off x="0" y="621999"/>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DC328-6322-4F52-819C-D50BAFE3DB7F}">
      <dsp:nvSpPr>
        <dsp:cNvPr id="0" name=""/>
        <dsp:cNvSpPr/>
      </dsp:nvSpPr>
      <dsp:spPr>
        <a:xfrm>
          <a:off x="0" y="621999"/>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l-GR" sz="2400" b="1" kern="1200" dirty="0" smtClean="0">
              <a:latin typeface="Arial" panose="020B0604020202020204" pitchFamily="34" charset="0"/>
              <a:cs typeface="Arial" panose="020B0604020202020204" pitchFamily="34" charset="0"/>
            </a:rPr>
            <a:t>Σύγχυση-διέγερση</a:t>
          </a:r>
          <a:endParaRPr lang="en-US" sz="2400" b="1" kern="1200" dirty="0">
            <a:latin typeface="Arial" panose="020B0604020202020204" pitchFamily="34" charset="0"/>
            <a:cs typeface="Arial" panose="020B0604020202020204" pitchFamily="34" charset="0"/>
          </a:endParaRPr>
        </a:p>
      </dsp:txBody>
      <dsp:txXfrm>
        <a:off x="0" y="621999"/>
        <a:ext cx="7886700" cy="621467"/>
      </dsp:txXfrm>
    </dsp:sp>
    <dsp:sp modelId="{A8119F61-FDB6-4C44-8A86-F98959D8FC5A}">
      <dsp:nvSpPr>
        <dsp:cNvPr id="0" name=""/>
        <dsp:cNvSpPr/>
      </dsp:nvSpPr>
      <dsp:spPr>
        <a:xfrm>
          <a:off x="0" y="1243467"/>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F9419-62E3-43F7-8980-8E284A6EB798}">
      <dsp:nvSpPr>
        <dsp:cNvPr id="0" name=""/>
        <dsp:cNvSpPr/>
      </dsp:nvSpPr>
      <dsp:spPr>
        <a:xfrm>
          <a:off x="0" y="1243467"/>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l-GR" sz="2400" b="1" kern="1200" dirty="0" smtClean="0">
              <a:latin typeface="Arial" panose="020B0604020202020204" pitchFamily="34" charset="0"/>
              <a:cs typeface="Arial" panose="020B0604020202020204" pitchFamily="34" charset="0"/>
            </a:rPr>
            <a:t>Μείωση επιληπτικής οδού</a:t>
          </a:r>
          <a:endParaRPr lang="en-US" sz="2400" b="1" kern="1200" dirty="0">
            <a:latin typeface="Arial" panose="020B0604020202020204" pitchFamily="34" charset="0"/>
            <a:cs typeface="Arial" panose="020B0604020202020204" pitchFamily="34" charset="0"/>
          </a:endParaRPr>
        </a:p>
      </dsp:txBody>
      <dsp:txXfrm>
        <a:off x="0" y="1243467"/>
        <a:ext cx="7886700" cy="621467"/>
      </dsp:txXfrm>
    </dsp:sp>
    <dsp:sp modelId="{BE668D1A-3AB3-4681-B469-DE2D59CD3E41}">
      <dsp:nvSpPr>
        <dsp:cNvPr id="0" name=""/>
        <dsp:cNvSpPr/>
      </dsp:nvSpPr>
      <dsp:spPr>
        <a:xfrm>
          <a:off x="0" y="1864935"/>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A647D5-041A-4154-BA00-5ED0894939AF}">
      <dsp:nvSpPr>
        <dsp:cNvPr id="0" name=""/>
        <dsp:cNvSpPr/>
      </dsp:nvSpPr>
      <dsp:spPr>
        <a:xfrm>
          <a:off x="0" y="1864935"/>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l-GR" sz="2400" b="1" kern="1200" dirty="0" smtClean="0">
              <a:latin typeface="Arial" panose="020B0604020202020204" pitchFamily="34" charset="0"/>
              <a:cs typeface="Arial" panose="020B0604020202020204" pitchFamily="34" charset="0"/>
            </a:rPr>
            <a:t>Αγγειοδιαστολή</a:t>
          </a:r>
          <a:endParaRPr lang="en-US" sz="2400" b="1" kern="1200" dirty="0">
            <a:latin typeface="Arial" panose="020B0604020202020204" pitchFamily="34" charset="0"/>
            <a:cs typeface="Arial" panose="020B0604020202020204" pitchFamily="34" charset="0"/>
          </a:endParaRPr>
        </a:p>
      </dsp:txBody>
      <dsp:txXfrm>
        <a:off x="0" y="1864935"/>
        <a:ext cx="7886700" cy="621467"/>
      </dsp:txXfrm>
    </dsp:sp>
    <dsp:sp modelId="{04EF827C-55AF-4605-ABE0-1EED2DC5F02D}">
      <dsp:nvSpPr>
        <dsp:cNvPr id="0" name=""/>
        <dsp:cNvSpPr/>
      </dsp:nvSpPr>
      <dsp:spPr>
        <a:xfrm>
          <a:off x="0" y="2486402"/>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F5F54C-3288-4A5C-8C98-6DAB6D878113}">
      <dsp:nvSpPr>
        <dsp:cNvPr id="0" name=""/>
        <dsp:cNvSpPr/>
      </dsp:nvSpPr>
      <dsp:spPr>
        <a:xfrm>
          <a:off x="0" y="2486402"/>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l-GR" sz="2400" b="1" kern="1200" dirty="0" smtClean="0">
              <a:latin typeface="Arial" panose="020B0604020202020204" pitchFamily="34" charset="0"/>
              <a:cs typeface="Arial" panose="020B0604020202020204" pitchFamily="34" charset="0"/>
            </a:rPr>
            <a:t>Αύξηση εγκεφαλικής αιματικής ροής</a:t>
          </a:r>
          <a:endParaRPr lang="en-US" sz="2400" b="1" kern="1200" dirty="0">
            <a:latin typeface="Arial" panose="020B0604020202020204" pitchFamily="34" charset="0"/>
            <a:cs typeface="Arial" panose="020B0604020202020204" pitchFamily="34" charset="0"/>
          </a:endParaRPr>
        </a:p>
      </dsp:txBody>
      <dsp:txXfrm>
        <a:off x="0" y="2486402"/>
        <a:ext cx="7886700" cy="621467"/>
      </dsp:txXfrm>
    </dsp:sp>
    <dsp:sp modelId="{6DE5BFFD-B579-427F-AF05-B520ADB6D4BD}">
      <dsp:nvSpPr>
        <dsp:cNvPr id="0" name=""/>
        <dsp:cNvSpPr/>
      </dsp:nvSpPr>
      <dsp:spPr>
        <a:xfrm>
          <a:off x="0" y="3107870"/>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79A35D-0F87-48B9-95F0-DC1B1A893B2E}">
      <dsp:nvSpPr>
        <dsp:cNvPr id="0" name=""/>
        <dsp:cNvSpPr/>
      </dsp:nvSpPr>
      <dsp:spPr>
        <a:xfrm>
          <a:off x="0" y="3107870"/>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l-GR" sz="2400" b="1" kern="1200" dirty="0" smtClean="0">
              <a:latin typeface="Arial" panose="020B0604020202020204" pitchFamily="34" charset="0"/>
              <a:cs typeface="Arial" panose="020B0604020202020204" pitchFamily="34" charset="0"/>
            </a:rPr>
            <a:t>Αύξηση </a:t>
          </a:r>
          <a:r>
            <a:rPr lang="el-GR" sz="2400" b="1" kern="1200" dirty="0" err="1" smtClean="0">
              <a:latin typeface="Arial" panose="020B0604020202020204" pitchFamily="34" charset="0"/>
              <a:cs typeface="Arial" panose="020B0604020202020204" pitchFamily="34" charset="0"/>
            </a:rPr>
            <a:t>ενδοκράνιας</a:t>
          </a:r>
          <a:r>
            <a:rPr lang="el-GR" sz="2400" b="1" kern="1200" dirty="0" smtClean="0">
              <a:latin typeface="Arial" panose="020B0604020202020204" pitchFamily="34" charset="0"/>
              <a:cs typeface="Arial" panose="020B0604020202020204" pitchFamily="34" charset="0"/>
            </a:rPr>
            <a:t> πίεσης</a:t>
          </a:r>
          <a:endParaRPr lang="en-US" sz="2400" b="1" kern="1200" dirty="0" smtClean="0">
            <a:latin typeface="Arial" panose="020B0604020202020204" pitchFamily="34" charset="0"/>
            <a:cs typeface="Arial" panose="020B0604020202020204" pitchFamily="34" charset="0"/>
          </a:endParaRPr>
        </a:p>
      </dsp:txBody>
      <dsp:txXfrm>
        <a:off x="0" y="3107870"/>
        <a:ext cx="7886700" cy="621467"/>
      </dsp:txXfrm>
    </dsp:sp>
    <dsp:sp modelId="{63819041-F498-4760-A4D0-3ADF94481284}">
      <dsp:nvSpPr>
        <dsp:cNvPr id="0" name=""/>
        <dsp:cNvSpPr/>
      </dsp:nvSpPr>
      <dsp:spPr>
        <a:xfrm>
          <a:off x="0" y="3729338"/>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9DB4CA-A34E-471F-A156-867B3787F707}">
      <dsp:nvSpPr>
        <dsp:cNvPr id="0" name=""/>
        <dsp:cNvSpPr/>
      </dsp:nvSpPr>
      <dsp:spPr>
        <a:xfrm>
          <a:off x="0" y="3729338"/>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l-GR" sz="2400" b="1" kern="1200" dirty="0" smtClean="0">
              <a:latin typeface="Arial" panose="020B0604020202020204" pitchFamily="34" charset="0"/>
              <a:cs typeface="Arial" panose="020B0604020202020204" pitchFamily="34" charset="0"/>
            </a:rPr>
            <a:t>Υπερκαπνικό κώμα</a:t>
          </a:r>
          <a:endParaRPr lang="en-US" sz="2400" b="1" kern="1200" dirty="0">
            <a:latin typeface="Arial" panose="020B0604020202020204" pitchFamily="34" charset="0"/>
            <a:cs typeface="Arial" panose="020B0604020202020204" pitchFamily="34" charset="0"/>
          </a:endParaRPr>
        </a:p>
      </dsp:txBody>
      <dsp:txXfrm>
        <a:off x="0" y="3729338"/>
        <a:ext cx="7886700" cy="6214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D1F84F-B617-4761-8DDB-D8F4928338C0}" type="datetimeFigureOut">
              <a:rPr lang="el-GR" smtClean="0"/>
              <a:pPr/>
              <a:t>28/9/2015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A7FE8-402A-4378-9CA5-D45ADBE002BA}" type="slidenum">
              <a:rPr lang="el-GR" smtClean="0"/>
              <a:pPr/>
              <a:t>‹#›</a:t>
            </a:fld>
            <a:endParaRPr lang="el-GR"/>
          </a:p>
        </p:txBody>
      </p:sp>
    </p:spTree>
    <p:extLst>
      <p:ext uri="{BB962C8B-B14F-4D97-AF65-F5344CB8AC3E}">
        <p14:creationId xmlns:p14="http://schemas.microsoft.com/office/powerpoint/2010/main" val="2217234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36C4D0-0669-4BD9-9753-00400F02A9DA}" type="slidenum">
              <a:rPr lang="en-US" altLang="zh-CN"/>
              <a:pPr fontAlgn="base">
                <a:spcBef>
                  <a:spcPct val="0"/>
                </a:spcBef>
                <a:spcAft>
                  <a:spcPct val="0"/>
                </a:spcAft>
              </a:pPr>
              <a:t>4</a:t>
            </a:fld>
            <a:endParaRPr lang="en-US" altLang="zh-CN"/>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 name="2 - Θέση σημειώσεων"/>
          <p:cNvSpPr>
            <a:spLocks noGrp="1"/>
          </p:cNvSpPr>
          <p:nvPr>
            <p:ph type="body" idx="1"/>
          </p:nvPr>
        </p:nvSpPr>
        <p:spPr/>
        <p:txBody>
          <a:bodyPr>
            <a:normAutofit fontScale="77500" lnSpcReduction="20000"/>
          </a:bodyPr>
          <a:lstStyle/>
          <a:p>
            <a:pPr>
              <a:defRPr/>
            </a:pPr>
            <a:endParaRPr lang="el-GR" dirty="0"/>
          </a:p>
        </p:txBody>
      </p:sp>
      <p:sp>
        <p:nvSpPr>
          <p:cNvPr id="180228" name="3 - Θέση αριθμού διαφάνειας"/>
          <p:cNvSpPr>
            <a:spLocks noGrp="1"/>
          </p:cNvSpPr>
          <p:nvPr>
            <p:ph type="sldNum" sz="quarter" idx="5"/>
          </p:nvPr>
        </p:nvSpPr>
        <p:spPr bwMode="auto">
          <a:noFill/>
          <a:ln>
            <a:miter lim="800000"/>
            <a:headEnd/>
            <a:tailEnd/>
          </a:ln>
        </p:spPr>
        <p:txBody>
          <a:bodyPr/>
          <a:lstStyle/>
          <a:p>
            <a:fld id="{6EE5DFD8-F2DE-4FE7-B989-908240AAC2C8}" type="slidenum">
              <a:rPr lang="el-GR" altLang="el-GR" smtClean="0"/>
              <a:pPr/>
              <a:t>35</a:t>
            </a:fld>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 name="2 - Θέση σημειώσεων"/>
          <p:cNvSpPr>
            <a:spLocks noGrp="1"/>
          </p:cNvSpPr>
          <p:nvPr>
            <p:ph type="body" idx="1"/>
          </p:nvPr>
        </p:nvSpPr>
        <p:spPr/>
        <p:txBody>
          <a:bodyPr>
            <a:normAutofit fontScale="70000" lnSpcReduction="20000"/>
          </a:bodyPr>
          <a:lstStyle/>
          <a:p>
            <a:pPr lvl="1" eaLnBrk="1" fontAlgn="auto" hangingPunct="1">
              <a:lnSpc>
                <a:spcPct val="90000"/>
              </a:lnSpc>
              <a:spcAft>
                <a:spcPts val="0"/>
              </a:spcAft>
              <a:buClr>
                <a:schemeClr val="tx1"/>
              </a:buClr>
              <a:defRPr/>
            </a:pPr>
            <a:endParaRPr lang="en-US" dirty="0" smtClean="0"/>
          </a:p>
          <a:p>
            <a:pPr>
              <a:defRPr/>
            </a:pPr>
            <a:endParaRPr lang="el-GR" dirty="0"/>
          </a:p>
        </p:txBody>
      </p:sp>
      <p:sp>
        <p:nvSpPr>
          <p:cNvPr id="181252" name="3 - Θέση αριθμού διαφάνειας"/>
          <p:cNvSpPr>
            <a:spLocks noGrp="1"/>
          </p:cNvSpPr>
          <p:nvPr>
            <p:ph type="sldNum" sz="quarter" idx="5"/>
          </p:nvPr>
        </p:nvSpPr>
        <p:spPr bwMode="auto">
          <a:noFill/>
          <a:ln>
            <a:miter lim="800000"/>
            <a:headEnd/>
            <a:tailEnd/>
          </a:ln>
        </p:spPr>
        <p:txBody>
          <a:bodyPr/>
          <a:lstStyle/>
          <a:p>
            <a:fld id="{592DCADB-3657-4346-8122-550A9C76D8EB}" type="slidenum">
              <a:rPr lang="el-GR" altLang="el-GR" smtClean="0"/>
              <a:pPr/>
              <a:t>36</a:t>
            </a:fld>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7510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l-GR" smtClean="0"/>
          </a:p>
          <a:p>
            <a:endParaRPr lang="el-GR" altLang="el-GR" smtClean="0"/>
          </a:p>
        </p:txBody>
      </p:sp>
      <p:sp>
        <p:nvSpPr>
          <p:cNvPr id="175108" name="3 - Θέση αριθμού διαφάνειας"/>
          <p:cNvSpPr>
            <a:spLocks noGrp="1"/>
          </p:cNvSpPr>
          <p:nvPr>
            <p:ph type="sldNum" sz="quarter" idx="5"/>
          </p:nvPr>
        </p:nvSpPr>
        <p:spPr bwMode="auto">
          <a:noFill/>
          <a:ln>
            <a:miter lim="800000"/>
            <a:headEnd/>
            <a:tailEnd/>
          </a:ln>
        </p:spPr>
        <p:txBody>
          <a:bodyPr/>
          <a:lstStyle/>
          <a:p>
            <a:fld id="{D71B4843-0426-479B-8C24-F5DC6DAF72A6}" type="slidenum">
              <a:rPr lang="el-GR" altLang="el-GR" smtClean="0"/>
              <a:pPr/>
              <a:t>40</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endParaRPr lang="el-GR"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8543D-4932-4C7A-87E2-FC885CA995E3}" type="slidenum">
              <a:rPr lang="en-US" smtClean="0"/>
              <a:pPr/>
              <a:t>13</a:t>
            </a:fld>
            <a:endParaRPr lang="en-US"/>
          </a:p>
        </p:txBody>
      </p:sp>
    </p:spTree>
    <p:extLst>
      <p:ext uri="{BB962C8B-B14F-4D97-AF65-F5344CB8AC3E}">
        <p14:creationId xmlns:p14="http://schemas.microsoft.com/office/powerpoint/2010/main" val="1282138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9728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97284" name="3 - Θέση αριθμού διαφάνειας"/>
          <p:cNvSpPr>
            <a:spLocks noGrp="1"/>
          </p:cNvSpPr>
          <p:nvPr>
            <p:ph type="sldNum" sz="quarter" idx="5"/>
          </p:nvPr>
        </p:nvSpPr>
        <p:spPr bwMode="auto">
          <a:noFill/>
          <a:ln>
            <a:miter lim="800000"/>
            <a:headEnd/>
            <a:tailEnd/>
          </a:ln>
        </p:spPr>
        <p:txBody>
          <a:bodyPr/>
          <a:lstStyle/>
          <a:p>
            <a:fld id="{413464E0-FE4A-425B-A5CD-797C25CFE422}" type="slidenum">
              <a:rPr lang="el-GR" altLang="el-GR" smtClean="0"/>
              <a:pPr/>
              <a:t>29</a:t>
            </a:fld>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0649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106500" name="3 - Θέση αριθμού διαφάνειας"/>
          <p:cNvSpPr>
            <a:spLocks noGrp="1"/>
          </p:cNvSpPr>
          <p:nvPr>
            <p:ph type="sldNum" sz="quarter" idx="5"/>
          </p:nvPr>
        </p:nvSpPr>
        <p:spPr bwMode="auto">
          <a:noFill/>
          <a:ln>
            <a:miter lim="800000"/>
            <a:headEnd/>
            <a:tailEnd/>
          </a:ln>
        </p:spPr>
        <p:txBody>
          <a:bodyPr/>
          <a:lstStyle/>
          <a:p>
            <a:fld id="{FC72127B-1D77-4187-85DB-CBB05AB042E3}" type="slidenum">
              <a:rPr lang="el-GR" altLang="el-GR" smtClean="0"/>
              <a:pPr/>
              <a:t>30</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ln>
            <a:miter lim="800000"/>
            <a:headEnd/>
            <a:tailEnd/>
          </a:ln>
        </p:spPr>
        <p:txBody>
          <a:bodyPr/>
          <a:lstStyle/>
          <a:p>
            <a:fld id="{3DD34250-013E-44DB-88B4-2669C940C277}" type="slidenum">
              <a:rPr lang="en-US" altLang="el-GR" smtClean="0">
                <a:ea typeface="ＭＳ Ｐゴシック" pitchFamily="34" charset="-128"/>
              </a:rPr>
              <a:pPr/>
              <a:t>31</a:t>
            </a:fld>
            <a:endParaRPr lang="en-US" altLang="el-GR" smtClean="0">
              <a:ea typeface="ＭＳ Ｐゴシック" pitchFamily="34" charset="-128"/>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745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147460" name="3 - Θέση αριθμού διαφάνειας"/>
          <p:cNvSpPr>
            <a:spLocks noGrp="1"/>
          </p:cNvSpPr>
          <p:nvPr>
            <p:ph type="sldNum" sz="quarter" idx="5"/>
          </p:nvPr>
        </p:nvSpPr>
        <p:spPr bwMode="auto">
          <a:noFill/>
          <a:ln>
            <a:miter lim="800000"/>
            <a:headEnd/>
            <a:tailEnd/>
          </a:ln>
        </p:spPr>
        <p:txBody>
          <a:bodyPr/>
          <a:lstStyle/>
          <a:p>
            <a:fld id="{57448871-B90C-468E-B4EE-ADE715627048}" type="slidenum">
              <a:rPr lang="el-GR" altLang="el-GR" smtClean="0"/>
              <a:pPr/>
              <a:t>32</a:t>
            </a:fld>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7101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171012" name="3 - Θέση αριθμού διαφάνειας"/>
          <p:cNvSpPr>
            <a:spLocks noGrp="1"/>
          </p:cNvSpPr>
          <p:nvPr>
            <p:ph type="sldNum" sz="quarter" idx="5"/>
          </p:nvPr>
        </p:nvSpPr>
        <p:spPr bwMode="auto">
          <a:noFill/>
          <a:ln>
            <a:miter lim="800000"/>
            <a:headEnd/>
            <a:tailEnd/>
          </a:ln>
        </p:spPr>
        <p:txBody>
          <a:bodyPr/>
          <a:lstStyle/>
          <a:p>
            <a:fld id="{433B5213-2732-4363-A52C-B392E9EF7D1B}" type="slidenum">
              <a:rPr lang="el-GR" altLang="el-GR" smtClean="0"/>
              <a:pPr/>
              <a:t>33</a:t>
            </a:fld>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7203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172036" name="3 - Θέση αριθμού διαφάνειας"/>
          <p:cNvSpPr>
            <a:spLocks noGrp="1"/>
          </p:cNvSpPr>
          <p:nvPr>
            <p:ph type="sldNum" sz="quarter" idx="5"/>
          </p:nvPr>
        </p:nvSpPr>
        <p:spPr bwMode="auto">
          <a:noFill/>
          <a:ln>
            <a:miter lim="800000"/>
            <a:headEnd/>
            <a:tailEnd/>
          </a:ln>
        </p:spPr>
        <p:txBody>
          <a:bodyPr/>
          <a:lstStyle/>
          <a:p>
            <a:fld id="{AF6A496E-EA28-4D41-8C0C-5D527C024CAC}" type="slidenum">
              <a:rPr lang="el-GR" altLang="el-GR" smtClean="0"/>
              <a:pPr/>
              <a:t>34</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34021249-F33E-46D8-BE18-4599B330C788}"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EC280AE4-AF48-4D89-8BBF-1BB7FE094258}"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3CE11F97-9317-41BE-9653-7374BAEA60A7}"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63AAB4D3-7632-4B5A-91D4-7FAD7B0B012B}"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C8B278CB-F669-478F-A3F8-EC7EE737D341}"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09E1A66B-A88C-4AC6-9D23-97A4862D2002}"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1967D077-522D-424C-A58C-EC7AB10BF44B}"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FB392A6D-727A-41E7-A982-42CB88D146DE}"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18428ECA-8AD3-4F0B-99DA-DB97C44E2E10}"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08A47B75-BC3D-46A5-AF83-A1E7CD74D0A0}"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2E441E37-CA61-4FC9-91B1-727DE654459C}"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A465C26-7566-475F-9286-E29C2E0DF2C7}"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 name="10 - TextBox"/>
          <p:cNvSpPr txBox="1"/>
          <p:nvPr/>
        </p:nvSpPr>
        <p:spPr>
          <a:xfrm>
            <a:off x="1125696" y="4429132"/>
            <a:ext cx="7018204" cy="1384995"/>
          </a:xfrm>
          <a:prstGeom prst="rect">
            <a:avLst/>
          </a:prstGeom>
          <a:noFill/>
        </p:spPr>
        <p:txBody>
          <a:bodyPr wrap="none" rtlCol="0">
            <a:spAutoFit/>
          </a:bodyPr>
          <a:lstStyle/>
          <a:p>
            <a:pPr algn="ctr"/>
            <a:r>
              <a:rPr lang="el-GR" sz="2800" dirty="0" smtClean="0">
                <a:solidFill>
                  <a:srgbClr val="7030A0"/>
                </a:solidFill>
              </a:rPr>
              <a:t>Στέλιος </a:t>
            </a:r>
            <a:r>
              <a:rPr lang="el-GR" sz="2800" dirty="0" err="1" smtClean="0">
                <a:solidFill>
                  <a:srgbClr val="7030A0"/>
                </a:solidFill>
              </a:rPr>
              <a:t>Παναγούτσος</a:t>
            </a:r>
            <a:endParaRPr lang="el-GR" sz="2800" dirty="0" smtClean="0">
              <a:solidFill>
                <a:srgbClr val="7030A0"/>
              </a:solidFill>
            </a:endParaRPr>
          </a:p>
          <a:p>
            <a:pPr algn="ctr"/>
            <a:r>
              <a:rPr lang="el-GR" sz="2800" dirty="0" smtClean="0">
                <a:solidFill>
                  <a:srgbClr val="7030A0"/>
                </a:solidFill>
              </a:rPr>
              <a:t>Αν. Καθηγητής</a:t>
            </a:r>
          </a:p>
          <a:p>
            <a:pPr algn="ctr"/>
            <a:r>
              <a:rPr lang="el-GR" sz="2800" dirty="0" smtClean="0">
                <a:solidFill>
                  <a:srgbClr val="7030A0"/>
                </a:solidFill>
              </a:rPr>
              <a:t>Πανεπιστημιακή Νεφρολογική Κλινική ΔΠΘ</a:t>
            </a:r>
            <a:endParaRPr lang="el-GR" sz="2800" dirty="0">
              <a:solidFill>
                <a:srgbClr val="7030A0"/>
              </a:solidFill>
            </a:endParaRPr>
          </a:p>
        </p:txBody>
      </p:sp>
      <p:pic>
        <p:nvPicPr>
          <p:cNvPr id="2061" name="Picture 13"/>
          <p:cNvPicPr>
            <a:picLocks noChangeAspect="1" noChangeArrowheads="1"/>
          </p:cNvPicPr>
          <p:nvPr/>
        </p:nvPicPr>
        <p:blipFill>
          <a:blip r:embed="rId3" cstate="print"/>
          <a:srcRect/>
          <a:stretch>
            <a:fillRect/>
          </a:stretch>
        </p:blipFill>
        <p:spPr bwMode="auto">
          <a:xfrm>
            <a:off x="547688" y="2971800"/>
            <a:ext cx="8048625"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9422" y="3230469"/>
            <a:ext cx="6868235" cy="1627291"/>
          </a:xfrm>
        </p:spPr>
        <p:txBody>
          <a:bodyPr>
            <a:normAutofit/>
          </a:bodyPr>
          <a:lstStyle/>
          <a:p>
            <a:r>
              <a:rPr lang="el-GR" sz="2800" b="1" dirty="0">
                <a:latin typeface="Arial" panose="020B0604020202020204" pitchFamily="34" charset="0"/>
                <a:cs typeface="Arial" panose="020B0604020202020204" pitchFamily="34" charset="0"/>
              </a:rPr>
              <a:t>Συστηματικές επιδράσεις της οξέωσης της υπερκαπνίας των βαριά πασχόντων </a:t>
            </a:r>
            <a:r>
              <a:rPr lang="el-GR" sz="2800" b="1" dirty="0" smtClean="0">
                <a:latin typeface="Arial" panose="020B0604020202020204" pitchFamily="34" charset="0"/>
                <a:cs typeface="Arial" panose="020B0604020202020204" pitchFamily="34" charset="0"/>
              </a:rPr>
              <a:t>ασθενών</a:t>
            </a:r>
            <a:r>
              <a:rPr lang="el-GR" sz="2800" b="1" dirty="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255593" y="5103291"/>
            <a:ext cx="7055893" cy="1655762"/>
          </a:xfrm>
        </p:spPr>
        <p:txBody>
          <a:bodyPr>
            <a:normAutofit/>
          </a:bodyPr>
          <a:lstStyle/>
          <a:p>
            <a:r>
              <a:rPr lang="el-GR" sz="2000" i="1" dirty="0" smtClean="0"/>
              <a:t>Γιώργος Κουλιάτσης</a:t>
            </a:r>
            <a:r>
              <a:rPr lang="el-GR" sz="2000" i="1" dirty="0"/>
              <a:t>,</a:t>
            </a:r>
            <a:endParaRPr lang="en-US" sz="2000" dirty="0"/>
          </a:p>
          <a:p>
            <a:r>
              <a:rPr lang="el-GR" sz="2000" i="1" dirty="0"/>
              <a:t>Πνευμονολόγος, Επιμελητής Β΄ Κλινικής Εντατικής Θεραπείας, ΠΓΝ </a:t>
            </a:r>
            <a:r>
              <a:rPr lang="el-GR" sz="2000" i="1" dirty="0" smtClean="0"/>
              <a:t>Έβρου</a:t>
            </a:r>
            <a:endParaRPr lang="en-US" sz="2000" dirty="0"/>
          </a:p>
        </p:txBody>
      </p:sp>
      <p:pic>
        <p:nvPicPr>
          <p:cNvPr id="4" name="Picture 3"/>
          <p:cNvPicPr>
            <a:picLocks noChangeAspect="1"/>
          </p:cNvPicPr>
          <p:nvPr/>
        </p:nvPicPr>
        <p:blipFill>
          <a:blip r:embed="rId2" cstate="print"/>
          <a:stretch>
            <a:fillRect/>
          </a:stretch>
        </p:blipFill>
        <p:spPr>
          <a:xfrm>
            <a:off x="2188090" y="366680"/>
            <a:ext cx="5197449" cy="2812927"/>
          </a:xfrm>
          <a:prstGeom prst="rect">
            <a:avLst/>
          </a:prstGeom>
        </p:spPr>
      </p:pic>
    </p:spTree>
    <p:extLst>
      <p:ext uri="{BB962C8B-B14F-4D97-AF65-F5344CB8AC3E}">
        <p14:creationId xmlns:p14="http://schemas.microsoft.com/office/powerpoint/2010/main" val="4235064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14356"/>
            <a:ext cx="7886700" cy="961092"/>
          </a:xfrm>
        </p:spPr>
        <p:txBody>
          <a:bodyPr>
            <a:normAutofit fontScale="90000"/>
          </a:bodyPr>
          <a:lstStyle/>
          <a:p>
            <a:pPr algn="ctr"/>
            <a:r>
              <a:rPr lang="el-GR" sz="3200" b="1" dirty="0" smtClean="0">
                <a:latin typeface="Arial" panose="020B0604020202020204" pitchFamily="34" charset="0"/>
                <a:cs typeface="Arial" panose="020B0604020202020204" pitchFamily="34" charset="0"/>
              </a:rPr>
              <a:t>Συστηματικές επιδράσεις υπερκαπνίας-</a:t>
            </a:r>
            <a:r>
              <a:rPr lang="el-GR" sz="3200" b="1" dirty="0" err="1" smtClean="0">
                <a:latin typeface="Arial" panose="020B0604020202020204" pitchFamily="34" charset="0"/>
                <a:cs typeface="Arial" panose="020B0604020202020204" pitchFamily="34" charset="0"/>
              </a:rPr>
              <a:t>υπερκαπνικής</a:t>
            </a:r>
            <a:r>
              <a:rPr lang="el-GR" sz="3200" b="1" dirty="0" smtClean="0">
                <a:latin typeface="Arial" panose="020B0604020202020204" pitchFamily="34" charset="0"/>
                <a:cs typeface="Arial" panose="020B0604020202020204" pitchFamily="34" charset="0"/>
              </a:rPr>
              <a:t> οξέωσης </a:t>
            </a:r>
            <a:endParaRPr lang="en-US" sz="3200" b="1" dirty="0">
              <a:latin typeface="Arial" panose="020B0604020202020204" pitchFamily="34" charset="0"/>
              <a:cs typeface="Arial" panose="020B060402020202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2418481619"/>
              </p:ext>
            </p:extLst>
          </p:nvPr>
        </p:nvGraphicFramePr>
        <p:xfrm>
          <a:off x="628650" y="2220934"/>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5690263" y="3002509"/>
            <a:ext cx="2825087" cy="1460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2400" dirty="0">
                <a:solidFill>
                  <a:schemeClr val="tx1"/>
                </a:solidFill>
                <a:latin typeface="Arial" panose="020B0604020202020204" pitchFamily="34" charset="0"/>
                <a:cs typeface="Arial" panose="020B0604020202020204" pitchFamily="34" charset="0"/>
              </a:rPr>
              <a:t>Παροχή οξυγόνου στους ιστούς </a:t>
            </a:r>
            <a:endParaRPr lang="en-US" sz="2400" dirty="0">
              <a:solidFill>
                <a:schemeClr val="tx1"/>
              </a:solidFill>
              <a:latin typeface="Arial" panose="020B0604020202020204" pitchFamily="34" charset="0"/>
              <a:cs typeface="Arial" panose="020B0604020202020204" pitchFamily="34" charset="0"/>
            </a:endParaRPr>
          </a:p>
        </p:txBody>
      </p:sp>
      <p:pic>
        <p:nvPicPr>
          <p:cNvPr id="6" name="Picture 3"/>
          <p:cNvPicPr>
            <a:picLocks noChangeAspect="1" noChangeArrowheads="1"/>
          </p:cNvPicPr>
          <p:nvPr/>
        </p:nvPicPr>
        <p:blipFill>
          <a:blip r:embed="rId7"/>
          <a:srcRect/>
          <a:stretch>
            <a:fillRect/>
          </a:stretch>
        </p:blipFill>
        <p:spPr bwMode="auto">
          <a:xfrm>
            <a:off x="642910" y="21558"/>
            <a:ext cx="7991495" cy="621360"/>
          </a:xfrm>
          <a:prstGeom prst="rect">
            <a:avLst/>
          </a:prstGeom>
          <a:noFill/>
          <a:ln w="9525">
            <a:noFill/>
            <a:miter lim="800000"/>
            <a:headEnd/>
            <a:tailEnd/>
          </a:ln>
          <a:effectLst/>
        </p:spPr>
      </p:pic>
    </p:spTree>
    <p:extLst>
      <p:ext uri="{BB962C8B-B14F-4D97-AF65-F5344CB8AC3E}">
        <p14:creationId xmlns:p14="http://schemas.microsoft.com/office/powerpoint/2010/main" val="256943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1480"/>
            <a:ext cx="7886700" cy="754084"/>
          </a:xfrm>
        </p:spPr>
        <p:txBody>
          <a:bodyPr>
            <a:normAutofit fontScale="90000"/>
          </a:bodyPr>
          <a:lstStyle/>
          <a:p>
            <a:pPr algn="ctr"/>
            <a:r>
              <a:rPr lang="el-GR" sz="3200" b="1" dirty="0" smtClean="0">
                <a:latin typeface="Arial" panose="020B0604020202020204" pitchFamily="34" charset="0"/>
                <a:cs typeface="Arial" panose="020B0604020202020204" pitchFamily="34" charset="0"/>
              </a:rPr>
              <a:t>Υπερκαπνία και κεντρικό νευρικό σύστημα</a:t>
            </a:r>
            <a:endParaRPr lang="en-US" sz="32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3399791"/>
              </p:ext>
            </p:extLst>
          </p:nvPr>
        </p:nvGraphicFramePr>
        <p:xfrm>
          <a:off x="628650" y="1506554"/>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6767371" y="3204912"/>
            <a:ext cx="1685957" cy="914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05612" y="3462057"/>
            <a:ext cx="1879297"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K</a:t>
            </a:r>
            <a:r>
              <a:rPr lang="en-US" sz="2000" b="1" baseline="-25000" dirty="0">
                <a:latin typeface="Arial" panose="020B0604020202020204" pitchFamily="34" charset="0"/>
                <a:cs typeface="Arial" panose="020B0604020202020204" pitchFamily="34" charset="0"/>
              </a:rPr>
              <a:t>ATP</a:t>
            </a:r>
            <a:r>
              <a:rPr lang="en-US" sz="2000" b="1" dirty="0">
                <a:latin typeface="Arial" panose="020B0604020202020204" pitchFamily="34" charset="0"/>
                <a:cs typeface="Arial" panose="020B0604020202020204" pitchFamily="34" charset="0"/>
              </a:rPr>
              <a:t> channels</a:t>
            </a:r>
          </a:p>
        </p:txBody>
      </p:sp>
      <p:sp>
        <p:nvSpPr>
          <p:cNvPr id="3" name="Rectangle 2"/>
          <p:cNvSpPr/>
          <p:nvPr/>
        </p:nvSpPr>
        <p:spPr>
          <a:xfrm>
            <a:off x="2286000" y="5932641"/>
            <a:ext cx="6348405" cy="646331"/>
          </a:xfrm>
          <a:prstGeom prst="rect">
            <a:avLst/>
          </a:prstGeom>
        </p:spPr>
        <p:txBody>
          <a:bodyPr wrap="square">
            <a:spAutoFit/>
          </a:bodyPr>
          <a:lstStyle/>
          <a:p>
            <a:pPr algn="r"/>
            <a:r>
              <a:rPr lang="en-US" i="1" dirty="0">
                <a:latin typeface="Arial" panose="020B0604020202020204" pitchFamily="34" charset="0"/>
                <a:ea typeface="Calibri" panose="020F0502020204030204" pitchFamily="34" charset="0"/>
                <a:cs typeface="Arial" panose="020B0604020202020204" pitchFamily="34" charset="0"/>
              </a:rPr>
              <a:t>Pollock </a:t>
            </a:r>
            <a:r>
              <a:rPr lang="en-US" i="1" dirty="0" smtClean="0">
                <a:latin typeface="Arial" panose="020B0604020202020204" pitchFamily="34" charset="0"/>
                <a:ea typeface="Calibri" panose="020F0502020204030204" pitchFamily="34" charset="0"/>
                <a:cs typeface="Arial" panose="020B0604020202020204" pitchFamily="34" charset="0"/>
              </a:rPr>
              <a:t>et al, AJNR </a:t>
            </a:r>
            <a:r>
              <a:rPr lang="en-US" i="1" dirty="0">
                <a:latin typeface="Arial" panose="020B0604020202020204" pitchFamily="34" charset="0"/>
                <a:ea typeface="Calibri" panose="020F0502020204030204" pitchFamily="34" charset="0"/>
                <a:cs typeface="Arial" panose="020B0604020202020204" pitchFamily="34" charset="0"/>
              </a:rPr>
              <a:t>Am J </a:t>
            </a:r>
            <a:r>
              <a:rPr lang="en-US" i="1" dirty="0" err="1">
                <a:latin typeface="Arial" panose="020B0604020202020204" pitchFamily="34" charset="0"/>
                <a:ea typeface="Calibri" panose="020F0502020204030204" pitchFamily="34" charset="0"/>
                <a:cs typeface="Arial" panose="020B0604020202020204" pitchFamily="34" charset="0"/>
              </a:rPr>
              <a:t>Neuroradiol</a:t>
            </a:r>
            <a:r>
              <a:rPr lang="en-US" i="1" dirty="0">
                <a:latin typeface="Arial" panose="020B0604020202020204" pitchFamily="34" charset="0"/>
                <a:ea typeface="Calibri" panose="020F0502020204030204" pitchFamily="34" charset="0"/>
                <a:cs typeface="Arial" panose="020B0604020202020204" pitchFamily="34" charset="0"/>
              </a:rPr>
              <a:t> 2009; 30(2): </a:t>
            </a:r>
            <a:r>
              <a:rPr lang="en-US" i="1" dirty="0" smtClean="0">
                <a:latin typeface="Arial" panose="020B0604020202020204" pitchFamily="34" charset="0"/>
                <a:ea typeface="Calibri" panose="020F0502020204030204" pitchFamily="34" charset="0"/>
                <a:cs typeface="Arial" panose="020B0604020202020204" pitchFamily="34" charset="0"/>
              </a:rPr>
              <a:t>378-385</a:t>
            </a:r>
          </a:p>
          <a:p>
            <a:pPr algn="r"/>
            <a:r>
              <a:rPr lang="en-US" i="1" dirty="0" smtClean="0">
                <a:latin typeface="Arial" panose="020B0604020202020204" pitchFamily="34" charset="0"/>
                <a:cs typeface="Arial" panose="020B0604020202020204" pitchFamily="34" charset="0"/>
              </a:rPr>
              <a:t>Curley et al</a:t>
            </a:r>
            <a:r>
              <a:rPr lang="el-GR" i="1" dirty="0" smtClean="0">
                <a:latin typeface="Arial" panose="020B0604020202020204" pitchFamily="34" charset="0"/>
                <a:cs typeface="Arial" panose="020B0604020202020204" pitchFamily="34" charset="0"/>
              </a:rPr>
              <a:t>,</a:t>
            </a:r>
            <a:r>
              <a:rPr lang="en-US" i="1" dirty="0" smtClean="0">
                <a:latin typeface="Arial" panose="020B0604020202020204" pitchFamily="34" charset="0"/>
                <a:cs typeface="Arial" panose="020B0604020202020204" pitchFamily="34" charset="0"/>
              </a:rPr>
              <a:t> </a:t>
            </a:r>
            <a:r>
              <a:rPr lang="en-US" i="1" dirty="0" err="1" smtClean="0">
                <a:latin typeface="Arial" panose="020B0604020202020204" pitchFamily="34" charset="0"/>
                <a:cs typeface="Arial" panose="020B0604020202020204" pitchFamily="34" charset="0"/>
              </a:rPr>
              <a:t>Crit</a:t>
            </a:r>
            <a:r>
              <a:rPr lang="en-US" i="1"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Care 2010; 14(2): 2</a:t>
            </a:r>
          </a:p>
        </p:txBody>
      </p:sp>
      <p:pic>
        <p:nvPicPr>
          <p:cNvPr id="7" name="Picture 3"/>
          <p:cNvPicPr>
            <a:picLocks noChangeAspect="1" noChangeArrowheads="1"/>
          </p:cNvPicPr>
          <p:nvPr/>
        </p:nvPicPr>
        <p:blipFill>
          <a:blip r:embed="rId7"/>
          <a:srcRect/>
          <a:stretch>
            <a:fillRect/>
          </a:stretch>
        </p:blipFill>
        <p:spPr bwMode="auto">
          <a:xfrm>
            <a:off x="642910" y="21558"/>
            <a:ext cx="7991495" cy="621360"/>
          </a:xfrm>
          <a:prstGeom prst="rect">
            <a:avLst/>
          </a:prstGeom>
          <a:noFill/>
          <a:ln w="9525">
            <a:noFill/>
            <a:miter lim="800000"/>
            <a:headEnd/>
            <a:tailEnd/>
          </a:ln>
          <a:effectLst/>
        </p:spPr>
      </p:pic>
    </p:spTree>
    <p:extLst>
      <p:ext uri="{BB962C8B-B14F-4D97-AF65-F5344CB8AC3E}">
        <p14:creationId xmlns:p14="http://schemas.microsoft.com/office/powerpoint/2010/main" val="3201344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768"/>
            <a:ext cx="8229600" cy="703282"/>
          </a:xfrm>
        </p:spPr>
        <p:txBody>
          <a:bodyPr>
            <a:normAutofit fontScale="90000"/>
          </a:bodyPr>
          <a:lstStyle/>
          <a:p>
            <a:pPr algn="ctr"/>
            <a:r>
              <a:rPr lang="el-GR" sz="3200" b="1" dirty="0" smtClean="0">
                <a:latin typeface="Arial" panose="020B0604020202020204" pitchFamily="34" charset="0"/>
                <a:cs typeface="Arial" panose="020B0604020202020204" pitchFamily="34" charset="0"/>
              </a:rPr>
              <a:t>Επιτρεπόμενη ή θεραπευτική υπερκαπνία;</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2183643"/>
            <a:ext cx="7886700" cy="3630304"/>
          </a:xfrm>
        </p:spPr>
        <p:txBody>
          <a:bodyPr>
            <a:noAutofit/>
          </a:bodyPr>
          <a:lstStyle/>
          <a:p>
            <a:pPr>
              <a:spcAft>
                <a:spcPts val="600"/>
              </a:spcAft>
            </a:pPr>
            <a:r>
              <a:rPr lang="el-GR" sz="2400" b="1" dirty="0" smtClean="0">
                <a:latin typeface="Arial" panose="020B0604020202020204" pitchFamily="34" charset="0"/>
                <a:cs typeface="Arial" panose="020B0604020202020204" pitchFamily="34" charset="0"/>
              </a:rPr>
              <a:t>Ανεπιθύμητη, ανεκτή ή επιθυμητή; </a:t>
            </a:r>
          </a:p>
          <a:p>
            <a:pPr>
              <a:spcAft>
                <a:spcPts val="600"/>
              </a:spcAft>
            </a:pPr>
            <a:r>
              <a:rPr lang="el-GR" sz="2400" b="1" dirty="0" smtClean="0">
                <a:latin typeface="Arial" panose="020B0604020202020204" pitchFamily="34" charset="0"/>
                <a:cs typeface="Arial" panose="020B0604020202020204" pitchFamily="34" charset="0"/>
              </a:rPr>
              <a:t>Φαίνεται ότι γενικά έχει </a:t>
            </a:r>
            <a:r>
              <a:rPr lang="el-GR" sz="2400" b="1" dirty="0" err="1" smtClean="0">
                <a:latin typeface="Arial" panose="020B0604020202020204" pitchFamily="34" charset="0"/>
                <a:cs typeface="Arial" panose="020B0604020202020204" pitchFamily="34" charset="0"/>
              </a:rPr>
              <a:t>ανοσοτροποποιητικές</a:t>
            </a:r>
            <a:r>
              <a:rPr lang="el-GR" sz="2400" b="1" dirty="0" smtClean="0">
                <a:latin typeface="Arial" panose="020B0604020202020204" pitchFamily="34" charset="0"/>
                <a:cs typeface="Arial" panose="020B0604020202020204" pitchFamily="34" charset="0"/>
              </a:rPr>
              <a:t> ιδιότητες και συμμετέχει στη ρύθμιση της σχέσης αερισμού-αιμάτωσης </a:t>
            </a:r>
          </a:p>
          <a:p>
            <a:pPr>
              <a:spcAft>
                <a:spcPts val="600"/>
              </a:spcAft>
            </a:pPr>
            <a:r>
              <a:rPr lang="el-GR" sz="2400" b="1" dirty="0" smtClean="0">
                <a:latin typeface="Arial" panose="020B0604020202020204" pitchFamily="34" charset="0"/>
                <a:cs typeface="Arial" panose="020B0604020202020204" pitchFamily="34" charset="0"/>
              </a:rPr>
              <a:t>Δεν είναι ξεκάθαρη η κλινική σημασία των επιδράσεών της και δε δικαιολογείται ο χαρακτηρισμός της ως θεραπευτική</a:t>
            </a:r>
          </a:p>
          <a:p>
            <a:pPr>
              <a:spcAft>
                <a:spcPts val="600"/>
              </a:spcAft>
            </a:pPr>
            <a:r>
              <a:rPr lang="el-GR" sz="2400" b="1" dirty="0" smtClean="0">
                <a:latin typeface="Arial" panose="020B0604020202020204" pitchFamily="34" charset="0"/>
                <a:cs typeface="Arial" panose="020B0604020202020204" pitchFamily="34" charset="0"/>
              </a:rPr>
              <a:t>Η εφαρμογή </a:t>
            </a:r>
            <a:r>
              <a:rPr lang="el-GR" sz="2400" b="1" dirty="0">
                <a:latin typeface="Arial" panose="020B0604020202020204" pitchFamily="34" charset="0"/>
                <a:cs typeface="Arial" panose="020B0604020202020204" pitchFamily="34" charset="0"/>
              </a:rPr>
              <a:t>μεθόδων ελέγχου της υπερκαπνίας και της </a:t>
            </a:r>
            <a:r>
              <a:rPr lang="el-GR" sz="2400" b="1" dirty="0" smtClean="0">
                <a:latin typeface="Arial" panose="020B0604020202020204" pitchFamily="34" charset="0"/>
                <a:cs typeface="Arial" panose="020B0604020202020204" pitchFamily="34" charset="0"/>
              </a:rPr>
              <a:t>οξέωσης</a:t>
            </a:r>
            <a:r>
              <a:rPr lang="en-US" sz="2400" b="1" dirty="0" smtClean="0">
                <a:latin typeface="Arial" panose="020B0604020202020204" pitchFamily="34" charset="0"/>
                <a:cs typeface="Arial" panose="020B0604020202020204" pitchFamily="34" charset="0"/>
              </a:rPr>
              <a:t> </a:t>
            </a:r>
            <a:r>
              <a:rPr lang="el-GR" sz="2400" b="1" dirty="0" smtClean="0">
                <a:latin typeface="Arial" panose="020B0604020202020204" pitchFamily="34" charset="0"/>
                <a:cs typeface="Arial" panose="020B0604020202020204" pitchFamily="34" charset="0"/>
              </a:rPr>
              <a:t>δεν μπορεί να δικαιολογηθεί ως καθιερωμένη πρακτική</a:t>
            </a:r>
          </a:p>
        </p:txBody>
      </p:sp>
      <p:pic>
        <p:nvPicPr>
          <p:cNvPr id="4"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extLst>
      <p:ext uri="{BB962C8B-B14F-4D97-AF65-F5344CB8AC3E}">
        <p14:creationId xmlns:p14="http://schemas.microsoft.com/office/powerpoint/2010/main" val="3028512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327874" y="936825"/>
            <a:ext cx="8458967" cy="5564009"/>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214282" y="559686"/>
            <a:ext cx="5429288" cy="726174"/>
          </a:xfrm>
          <a:prstGeom prst="rect">
            <a:avLst/>
          </a:prstGeom>
          <a:noFill/>
          <a:ln w="9525">
            <a:noFill/>
            <a:miter lim="800000"/>
            <a:headEnd/>
            <a:tailEnd/>
          </a:ln>
          <a:effectLst/>
        </p:spPr>
      </p:pic>
      <p:sp>
        <p:nvSpPr>
          <p:cNvPr id="7" name="6 - TextBox"/>
          <p:cNvSpPr txBox="1"/>
          <p:nvPr/>
        </p:nvSpPr>
        <p:spPr>
          <a:xfrm>
            <a:off x="5284441" y="6417254"/>
            <a:ext cx="3788153" cy="369332"/>
          </a:xfrm>
          <a:prstGeom prst="rect">
            <a:avLst/>
          </a:prstGeom>
          <a:noFill/>
        </p:spPr>
        <p:txBody>
          <a:bodyPr wrap="none" rtlCol="0">
            <a:spAutoFit/>
          </a:bodyPr>
          <a:lstStyle/>
          <a:p>
            <a:r>
              <a:rPr lang="en-US" i="1" dirty="0">
                <a:solidFill>
                  <a:srgbClr val="7030A0"/>
                </a:solidFill>
              </a:rPr>
              <a:t>Minerva </a:t>
            </a:r>
            <a:r>
              <a:rPr lang="en-US" i="1" dirty="0" err="1">
                <a:solidFill>
                  <a:srgbClr val="7030A0"/>
                </a:solidFill>
              </a:rPr>
              <a:t>Anestesiol</a:t>
            </a:r>
            <a:r>
              <a:rPr lang="en-US" i="1" dirty="0">
                <a:solidFill>
                  <a:srgbClr val="7030A0"/>
                </a:solidFill>
              </a:rPr>
              <a:t> 2011;77:723-33</a:t>
            </a:r>
            <a:endParaRPr lang="el-GR" dirty="0">
              <a:solidFill>
                <a:srgbClr val="7030A0"/>
              </a:solidFill>
            </a:endParaRPr>
          </a:p>
        </p:txBody>
      </p:sp>
      <p:pic>
        <p:nvPicPr>
          <p:cNvPr id="6" name="Picture 3"/>
          <p:cNvPicPr>
            <a:picLocks noChangeAspect="1" noChangeArrowheads="1"/>
          </p:cNvPicPr>
          <p:nvPr/>
        </p:nvPicPr>
        <p:blipFill>
          <a:blip r:embed="rId4"/>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rtlCol="0">
            <a:normAutofit fontScale="90000"/>
          </a:bodyPr>
          <a:lstStyle/>
          <a:p>
            <a:pPr eaLnBrk="1" fontAlgn="auto" hangingPunct="1">
              <a:spcAft>
                <a:spcPts val="0"/>
              </a:spcAft>
              <a:defRPr/>
            </a:pPr>
            <a:r>
              <a:rPr lang="el-GR" b="1" dirty="0" smtClean="0">
                <a:solidFill>
                  <a:srgbClr val="0070C0"/>
                </a:solidFill>
              </a:rPr>
              <a:t>Θεραπεία της οξείας μεταβολικής οξέωσης: </a:t>
            </a:r>
            <a:r>
              <a:rPr lang="el-GR" b="1" dirty="0" err="1" smtClean="0">
                <a:solidFill>
                  <a:srgbClr val="0070C0"/>
                </a:solidFill>
              </a:rPr>
              <a:t>Παθοφυσιολογική</a:t>
            </a:r>
            <a:r>
              <a:rPr lang="el-GR" b="1" dirty="0" smtClean="0">
                <a:solidFill>
                  <a:srgbClr val="0070C0"/>
                </a:solidFill>
              </a:rPr>
              <a:t> προσέγγιση</a:t>
            </a:r>
            <a:r>
              <a:rPr lang="el-GR" dirty="0" smtClean="0"/>
              <a:t/>
            </a:r>
            <a:br>
              <a:rPr lang="el-GR" dirty="0" smtClean="0"/>
            </a:br>
            <a:endParaRPr lang="el-GR" dirty="0" smtClean="0"/>
          </a:p>
        </p:txBody>
      </p:sp>
      <p:sp>
        <p:nvSpPr>
          <p:cNvPr id="3" name="2 - Υπότιτλος"/>
          <p:cNvSpPr>
            <a:spLocks noGrp="1"/>
          </p:cNvSpPr>
          <p:nvPr>
            <p:ph type="subTitle" idx="1"/>
          </p:nvPr>
        </p:nvSpPr>
        <p:spPr/>
        <p:txBody>
          <a:bodyPr rtlCol="0">
            <a:normAutofit fontScale="85000" lnSpcReduction="10000"/>
          </a:bodyPr>
          <a:lstStyle/>
          <a:p>
            <a:pPr eaLnBrk="1" fontAlgn="auto" hangingPunct="1">
              <a:spcAft>
                <a:spcPts val="0"/>
              </a:spcAft>
              <a:buFont typeface="Arial" pitchFamily="34" charset="0"/>
              <a:buNone/>
              <a:defRPr/>
            </a:pPr>
            <a:r>
              <a:rPr lang="el-GR" b="1" i="1" dirty="0" smtClean="0"/>
              <a:t>Κων/νος Στυλιανού,</a:t>
            </a:r>
            <a:endParaRPr lang="el-GR" dirty="0" smtClean="0"/>
          </a:p>
          <a:p>
            <a:pPr eaLnBrk="1" fontAlgn="auto" hangingPunct="1">
              <a:spcAft>
                <a:spcPts val="0"/>
              </a:spcAft>
              <a:buFont typeface="Arial" pitchFamily="34" charset="0"/>
              <a:buNone/>
              <a:defRPr/>
            </a:pPr>
            <a:r>
              <a:rPr lang="el-GR" i="1" dirty="0" smtClean="0"/>
              <a:t>Νεφρολόγος, Επιμελητής Α’, Πανεπιστημιακό Νοσοκομείο Ηρακλείου</a:t>
            </a:r>
            <a:endParaRPr lang="el-GR" dirty="0" smtClean="0"/>
          </a:p>
          <a:p>
            <a:pPr eaLnBrk="1" fontAlgn="auto" hangingPunct="1">
              <a:spcAft>
                <a:spcPts val="0"/>
              </a:spcAft>
              <a:buFont typeface="Arial" pitchFamily="34" charset="0"/>
              <a:buNone/>
              <a:defRPr/>
            </a:pPr>
            <a:r>
              <a:rPr lang="el-GR" b="1" dirty="0" smtClean="0"/>
              <a:t> </a:t>
            </a:r>
            <a:endParaRPr lang="el-GR" dirty="0" smtClean="0"/>
          </a:p>
          <a:p>
            <a:pPr eaLnBrk="1" fontAlgn="auto" hangingPunct="1">
              <a:spcAft>
                <a:spcPts val="0"/>
              </a:spcAft>
              <a:buFont typeface="Arial" pitchFamily="34" charset="0"/>
              <a:buNone/>
              <a:defRPr/>
            </a:pPr>
            <a:endParaRPr lang="el-GR" dirty="0" smtClean="0"/>
          </a:p>
        </p:txBody>
      </p:sp>
      <p:pic>
        <p:nvPicPr>
          <p:cNvPr id="4" name="Picture 3"/>
          <p:cNvPicPr>
            <a:picLocks noChangeAspect="1" noChangeArrowheads="1"/>
          </p:cNvPicPr>
          <p:nvPr/>
        </p:nvPicPr>
        <p:blipFill>
          <a:blip r:embed="rId2"/>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Παθοφυσιολογία</a:t>
            </a:r>
            <a:endParaRPr lang="el-GR" dirty="0"/>
          </a:p>
        </p:txBody>
      </p:sp>
      <p:pic>
        <p:nvPicPr>
          <p:cNvPr id="1026" name="Picture 2"/>
          <p:cNvPicPr>
            <a:picLocks noGrp="1" noChangeAspect="1" noChangeArrowheads="1"/>
          </p:cNvPicPr>
          <p:nvPr>
            <p:ph idx="1"/>
          </p:nvPr>
        </p:nvPicPr>
        <p:blipFill>
          <a:blip r:embed="rId2"/>
          <a:srcRect/>
          <a:stretch>
            <a:fillRect/>
          </a:stretch>
        </p:blipFill>
        <p:spPr bwMode="auto">
          <a:xfrm>
            <a:off x="457200" y="1668902"/>
            <a:ext cx="8229600" cy="4388558"/>
          </a:xfrm>
          <a:prstGeom prst="rect">
            <a:avLst/>
          </a:prstGeom>
          <a:noFill/>
          <a:ln w="9525">
            <a:noFill/>
            <a:miter lim="800000"/>
            <a:headEnd/>
            <a:tailEnd/>
          </a:ln>
          <a:effectLst/>
        </p:spPr>
      </p:pic>
      <p:sp>
        <p:nvSpPr>
          <p:cNvPr id="5" name="4 - TextBox"/>
          <p:cNvSpPr txBox="1"/>
          <p:nvPr/>
        </p:nvSpPr>
        <p:spPr>
          <a:xfrm>
            <a:off x="4283908" y="6286520"/>
            <a:ext cx="4392548" cy="307777"/>
          </a:xfrm>
          <a:prstGeom prst="rect">
            <a:avLst/>
          </a:prstGeom>
          <a:noFill/>
        </p:spPr>
        <p:txBody>
          <a:bodyPr wrap="none" rtlCol="0">
            <a:spAutoFit/>
          </a:bodyPr>
          <a:lstStyle/>
          <a:p>
            <a:pPr algn="r"/>
            <a:r>
              <a:rPr lang="en-US" sz="1400" i="1" dirty="0" smtClean="0">
                <a:solidFill>
                  <a:schemeClr val="accent2">
                    <a:lumMod val="60000"/>
                    <a:lumOff val="40000"/>
                  </a:schemeClr>
                </a:solidFill>
              </a:rPr>
              <a:t> </a:t>
            </a:r>
            <a:r>
              <a:rPr lang="en-US" sz="1400" i="1" dirty="0" smtClean="0">
                <a:solidFill>
                  <a:schemeClr val="accent2">
                    <a:lumMod val="60000"/>
                    <a:lumOff val="40000"/>
                  </a:schemeClr>
                </a:solidFill>
              </a:rPr>
              <a:t>Kraut</a:t>
            </a:r>
            <a:r>
              <a:rPr lang="el-GR" sz="1400" i="1" dirty="0">
                <a:solidFill>
                  <a:schemeClr val="accent2">
                    <a:lumMod val="60000"/>
                    <a:lumOff val="40000"/>
                  </a:schemeClr>
                </a:solidFill>
              </a:rPr>
              <a:t> </a:t>
            </a:r>
            <a:r>
              <a:rPr lang="en-US" sz="1400" i="1" dirty="0" smtClean="0">
                <a:solidFill>
                  <a:schemeClr val="accent2">
                    <a:lumMod val="60000"/>
                    <a:lumOff val="40000"/>
                  </a:schemeClr>
                </a:solidFill>
              </a:rPr>
              <a:t>&amp; </a:t>
            </a:r>
            <a:r>
              <a:rPr lang="en-US" sz="1400" i="1" dirty="0" err="1" smtClean="0">
                <a:solidFill>
                  <a:schemeClr val="accent2">
                    <a:lumMod val="60000"/>
                    <a:lumOff val="40000"/>
                  </a:schemeClr>
                </a:solidFill>
              </a:rPr>
              <a:t>Madias</a:t>
            </a:r>
            <a:r>
              <a:rPr lang="en-US" sz="1400" i="1" dirty="0" smtClean="0">
                <a:solidFill>
                  <a:schemeClr val="accent2">
                    <a:lumMod val="60000"/>
                    <a:lumOff val="40000"/>
                  </a:schemeClr>
                </a:solidFill>
              </a:rPr>
              <a:t>, </a:t>
            </a:r>
            <a:r>
              <a:rPr lang="en-US" sz="1400" i="1" dirty="0" smtClean="0">
                <a:solidFill>
                  <a:schemeClr val="accent2">
                    <a:lumMod val="60000"/>
                    <a:lumOff val="40000"/>
                  </a:schemeClr>
                </a:solidFill>
              </a:rPr>
              <a:t>Nat Rev </a:t>
            </a:r>
            <a:r>
              <a:rPr lang="en-US" sz="1400" i="1" dirty="0" err="1" smtClean="0">
                <a:solidFill>
                  <a:schemeClr val="accent2">
                    <a:lumMod val="60000"/>
                    <a:lumOff val="40000"/>
                  </a:schemeClr>
                </a:solidFill>
              </a:rPr>
              <a:t>Nephrol</a:t>
            </a:r>
            <a:r>
              <a:rPr lang="en-US" sz="1400" i="1" dirty="0" smtClean="0">
                <a:solidFill>
                  <a:schemeClr val="accent2">
                    <a:lumMod val="60000"/>
                    <a:lumOff val="40000"/>
                  </a:schemeClr>
                </a:solidFill>
              </a:rPr>
              <a:t> </a:t>
            </a:r>
            <a:r>
              <a:rPr lang="en-US" sz="1400" i="1" dirty="0" smtClean="0">
                <a:solidFill>
                  <a:schemeClr val="accent2">
                    <a:lumMod val="60000"/>
                    <a:lumOff val="40000"/>
                  </a:schemeClr>
                </a:solidFill>
              </a:rPr>
              <a:t>8, 589–601 (2012)</a:t>
            </a:r>
            <a:endParaRPr lang="el-GR" sz="1400" i="1" dirty="0">
              <a:solidFill>
                <a:schemeClr val="accent2">
                  <a:lumMod val="60000"/>
                  <a:lumOff val="40000"/>
                </a:schemeClr>
              </a:solidFill>
            </a:endParaRPr>
          </a:p>
        </p:txBody>
      </p:sp>
      <p:pic>
        <p:nvPicPr>
          <p:cNvPr id="6"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a:xfrm>
            <a:off x="457200" y="714356"/>
            <a:ext cx="8229600" cy="544532"/>
          </a:xfrm>
        </p:spPr>
        <p:txBody>
          <a:bodyPr/>
          <a:lstStyle/>
          <a:p>
            <a:pPr eaLnBrk="1" hangingPunct="1"/>
            <a:r>
              <a:rPr lang="el-GR" b="1" dirty="0" smtClean="0">
                <a:solidFill>
                  <a:srgbClr val="0070C0"/>
                </a:solidFill>
              </a:rPr>
              <a:t>Θεραπεία με </a:t>
            </a:r>
            <a:r>
              <a:rPr lang="en-US" b="1" dirty="0" smtClean="0">
                <a:solidFill>
                  <a:srgbClr val="0070C0"/>
                </a:solidFill>
              </a:rPr>
              <a:t>HCO</a:t>
            </a:r>
            <a:r>
              <a:rPr lang="en-US" b="1" baseline="-25000" dirty="0" smtClean="0">
                <a:solidFill>
                  <a:srgbClr val="0070C0"/>
                </a:solidFill>
              </a:rPr>
              <a:t>3</a:t>
            </a:r>
            <a:r>
              <a:rPr lang="el-GR" b="1" baseline="30000" dirty="0" smtClean="0">
                <a:solidFill>
                  <a:srgbClr val="0070C0"/>
                </a:solidFill>
              </a:rPr>
              <a:t>-</a:t>
            </a:r>
          </a:p>
        </p:txBody>
      </p:sp>
      <p:sp>
        <p:nvSpPr>
          <p:cNvPr id="3" name="2 - Θέση περιεχομένου"/>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l-GR" dirty="0" smtClean="0"/>
              <a:t>Η χρήση των διττανθρακικών θεραπευτικά στις περιπτώσεις </a:t>
            </a:r>
            <a:r>
              <a:rPr lang="el-GR" dirty="0" smtClean="0">
                <a:solidFill>
                  <a:srgbClr val="FF0000"/>
                </a:solidFill>
              </a:rPr>
              <a:t>χρόνιας</a:t>
            </a:r>
            <a:r>
              <a:rPr lang="el-GR" dirty="0" smtClean="0"/>
              <a:t> ΜΟ </a:t>
            </a:r>
            <a:r>
              <a:rPr lang="el-GR" dirty="0" smtClean="0">
                <a:solidFill>
                  <a:srgbClr val="FF0000"/>
                </a:solidFill>
              </a:rPr>
              <a:t>είναι επωφελής </a:t>
            </a:r>
            <a:r>
              <a:rPr lang="el-GR" dirty="0" smtClean="0"/>
              <a:t>καθώς μειώνει την οστική και μυϊκή αποδόμηση, ομαλοποιεί την ανάπτυξη των παιδιών, βελτιώνει τη σύνθεση αλβουμίνης και επιβραδύνει την εξέλιξη της νεφρικής νόσου</a:t>
            </a:r>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r>
              <a:rPr lang="el-GR" dirty="0" smtClean="0"/>
              <a:t>Αντίθετα χορήγηση βάσεως για την αντιμετώπιση της οξείας ΜΟ έχει υποστεί σοβαρή κριτική και παραμένει αμφιλεγόμενη</a:t>
            </a:r>
          </a:p>
        </p:txBody>
      </p:sp>
      <p:pic>
        <p:nvPicPr>
          <p:cNvPr id="4" name="Picture 3"/>
          <p:cNvPicPr>
            <a:picLocks noChangeAspect="1" noChangeArrowheads="1"/>
          </p:cNvPicPr>
          <p:nvPr/>
        </p:nvPicPr>
        <p:blipFill>
          <a:blip r:embed="rId2"/>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0825" y="954055"/>
            <a:ext cx="8713788" cy="688995"/>
          </a:xfrm>
        </p:spPr>
        <p:txBody>
          <a:bodyPr rtlCol="0">
            <a:normAutofit/>
          </a:bodyPr>
          <a:lstStyle/>
          <a:p>
            <a:pPr eaLnBrk="1" fontAlgn="auto" hangingPunct="1">
              <a:spcAft>
                <a:spcPts val="0"/>
              </a:spcAft>
              <a:defRPr/>
            </a:pPr>
            <a:r>
              <a:rPr lang="el-GR" sz="3600" b="1" dirty="0" smtClean="0">
                <a:solidFill>
                  <a:srgbClr val="0070C0"/>
                </a:solidFill>
              </a:rPr>
              <a:t>Διαφορές </a:t>
            </a:r>
            <a:r>
              <a:rPr lang="el-GR" sz="3600" b="1" dirty="0" err="1" smtClean="0">
                <a:solidFill>
                  <a:srgbClr val="0070C0"/>
                </a:solidFill>
              </a:rPr>
              <a:t>εντατικολόγων</a:t>
            </a:r>
            <a:r>
              <a:rPr lang="el-GR" sz="3600" b="1" dirty="0" smtClean="0">
                <a:solidFill>
                  <a:srgbClr val="0070C0"/>
                </a:solidFill>
              </a:rPr>
              <a:t> νεφρολόγων</a:t>
            </a:r>
          </a:p>
        </p:txBody>
      </p:sp>
      <p:sp>
        <p:nvSpPr>
          <p:cNvPr id="3" name="2 - Θέση περιεχομένου"/>
          <p:cNvSpPr>
            <a:spLocks noGrp="1"/>
          </p:cNvSpPr>
          <p:nvPr>
            <p:ph idx="1"/>
          </p:nvPr>
        </p:nvSpPr>
        <p:spPr>
          <a:xfrm>
            <a:off x="457200" y="1974871"/>
            <a:ext cx="8229600" cy="4525963"/>
          </a:xfrm>
        </p:spPr>
        <p:txBody>
          <a:bodyPr rtlCol="0">
            <a:normAutofit fontScale="77500" lnSpcReduction="20000"/>
          </a:bodyPr>
          <a:lstStyle/>
          <a:p>
            <a:pPr eaLnBrk="1" fontAlgn="auto" hangingPunct="1">
              <a:spcAft>
                <a:spcPts val="0"/>
              </a:spcAft>
              <a:buFont typeface="Arial" pitchFamily="34" charset="0"/>
              <a:buChar char="•"/>
              <a:defRPr/>
            </a:pPr>
            <a:r>
              <a:rPr lang="el-GR" dirty="0" smtClean="0"/>
              <a:t>Οι νεφρολόγοι τείνουν να δίνουν διττανθρακικά σε υψηλότερο </a:t>
            </a:r>
            <a:r>
              <a:rPr lang="en-US" dirty="0" smtClean="0"/>
              <a:t>pH</a:t>
            </a:r>
            <a:r>
              <a:rPr lang="el-GR" dirty="0" smtClean="0"/>
              <a:t>  σε σχέση με τους </a:t>
            </a:r>
            <a:r>
              <a:rPr lang="el-GR" dirty="0" err="1" smtClean="0"/>
              <a:t>εντατικολόγους</a:t>
            </a:r>
            <a:endParaRPr lang="en-US" dirty="0" smtClean="0"/>
          </a:p>
          <a:p>
            <a:pPr eaLnBrk="1" fontAlgn="auto" hangingPunct="1">
              <a:spcAft>
                <a:spcPts val="0"/>
              </a:spcAft>
              <a:buFont typeface="Arial" pitchFamily="34" charset="0"/>
              <a:buChar char="•"/>
              <a:defRPr/>
            </a:pPr>
            <a:r>
              <a:rPr lang="el-GR" dirty="0" smtClean="0"/>
              <a:t>Συγκεκριμένα το </a:t>
            </a:r>
            <a:r>
              <a:rPr lang="en-US" dirty="0" smtClean="0"/>
              <a:t>6</a:t>
            </a:r>
            <a:r>
              <a:rPr lang="el-GR" dirty="0" smtClean="0"/>
              <a:t>0% των </a:t>
            </a:r>
            <a:r>
              <a:rPr lang="el-GR" dirty="0" err="1" smtClean="0"/>
              <a:t>εντατικολόγων</a:t>
            </a:r>
            <a:r>
              <a:rPr lang="el-GR" dirty="0" smtClean="0"/>
              <a:t> δίνουν </a:t>
            </a:r>
            <a:r>
              <a:rPr lang="el-GR" dirty="0" err="1" smtClean="0"/>
              <a:t>διττανθρακικά</a:t>
            </a:r>
            <a:r>
              <a:rPr lang="el-GR" dirty="0" smtClean="0"/>
              <a:t> μόνο αν το </a:t>
            </a:r>
            <a:r>
              <a:rPr lang="en-US" dirty="0" smtClean="0"/>
              <a:t>pH </a:t>
            </a:r>
            <a:r>
              <a:rPr lang="el-GR" dirty="0" smtClean="0"/>
              <a:t>πέσει κάτω από 7. Το αντίστοιχο ποσοστό των νεφρολόγων είναι μόνο 6%. </a:t>
            </a:r>
          </a:p>
          <a:p>
            <a:pPr eaLnBrk="1" fontAlgn="auto" hangingPunct="1">
              <a:spcAft>
                <a:spcPts val="0"/>
              </a:spcAft>
              <a:buFont typeface="Arial" pitchFamily="34" charset="0"/>
              <a:buChar char="•"/>
              <a:defRPr/>
            </a:pPr>
            <a:r>
              <a:rPr lang="el-GR" dirty="0" smtClean="0"/>
              <a:t>Σε ασθενείς με σοβαρή γαλακτική οξέωση το 86% των νεφρολόγων θα χορηγήσουν διττανθρακικά, έναντι 66% των </a:t>
            </a:r>
            <a:r>
              <a:rPr lang="el-GR" dirty="0" err="1" smtClean="0"/>
              <a:t>εντατικολόγων</a:t>
            </a:r>
            <a:r>
              <a:rPr lang="el-GR" dirty="0" smtClean="0"/>
              <a:t> </a:t>
            </a:r>
          </a:p>
          <a:p>
            <a:pPr eaLnBrk="1" fontAlgn="auto" hangingPunct="1">
              <a:spcAft>
                <a:spcPts val="0"/>
              </a:spcAft>
              <a:buFont typeface="Arial" pitchFamily="34" charset="0"/>
              <a:buChar char="•"/>
              <a:defRPr/>
            </a:pPr>
            <a:r>
              <a:rPr lang="el-GR" dirty="0" smtClean="0"/>
              <a:t>Στη διαβητική κετοξέωση τα αντίστοιχα ποσοστά ήταν 60% έναντι 28%</a:t>
            </a:r>
          </a:p>
          <a:p>
            <a:pPr eaLnBrk="1" fontAlgn="auto" hangingPunct="1">
              <a:spcAft>
                <a:spcPts val="0"/>
              </a:spcAft>
              <a:buFont typeface="Arial" pitchFamily="34" charset="0"/>
              <a:buChar char="•"/>
              <a:defRPr/>
            </a:pPr>
            <a:r>
              <a:rPr lang="el-GR" dirty="0" smtClean="0"/>
              <a:t>Στην ίδια μελέτη και οι 2 ειδικότητες στοχεύουν σε ένα </a:t>
            </a:r>
            <a:r>
              <a:rPr lang="en-US" dirty="0" smtClean="0"/>
              <a:t>pH</a:t>
            </a:r>
            <a:r>
              <a:rPr lang="el-GR" dirty="0" smtClean="0"/>
              <a:t> =7,2 με συνεχή έγχυση διττανθρακικών</a:t>
            </a:r>
          </a:p>
        </p:txBody>
      </p:sp>
      <p:pic>
        <p:nvPicPr>
          <p:cNvPr id="4" name="Picture 3"/>
          <p:cNvPicPr>
            <a:picLocks noChangeAspect="1" noChangeArrowheads="1"/>
          </p:cNvPicPr>
          <p:nvPr/>
        </p:nvPicPr>
        <p:blipFill>
          <a:blip r:embed="rId2"/>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p:cNvPicPr>
            <a:picLocks noGrp="1" noChangeAspect="1" noChangeArrowheads="1"/>
          </p:cNvPicPr>
          <p:nvPr>
            <p:ph idx="1"/>
          </p:nvPr>
        </p:nvPicPr>
        <p:blipFill>
          <a:blip r:embed="rId2"/>
          <a:srcRect/>
          <a:stretch>
            <a:fillRect/>
          </a:stretch>
        </p:blipFill>
        <p:spPr bwMode="auto">
          <a:xfrm>
            <a:off x="1410539" y="642918"/>
            <a:ext cx="6733361" cy="5692963"/>
          </a:xfrm>
          <a:prstGeom prst="rect">
            <a:avLst/>
          </a:prstGeom>
          <a:noFill/>
          <a:ln w="9525">
            <a:noFill/>
            <a:miter lim="800000"/>
            <a:headEnd/>
            <a:tailEnd/>
          </a:ln>
          <a:effectLst/>
        </p:spPr>
      </p:pic>
      <p:sp>
        <p:nvSpPr>
          <p:cNvPr id="5" name="4 - TextBox"/>
          <p:cNvSpPr txBox="1"/>
          <p:nvPr/>
        </p:nvSpPr>
        <p:spPr>
          <a:xfrm>
            <a:off x="5194673" y="6417254"/>
            <a:ext cx="3877921" cy="369332"/>
          </a:xfrm>
          <a:prstGeom prst="rect">
            <a:avLst/>
          </a:prstGeom>
          <a:noFill/>
        </p:spPr>
        <p:txBody>
          <a:bodyPr wrap="none" rtlCol="0">
            <a:spAutoFit/>
          </a:bodyPr>
          <a:lstStyle/>
          <a:p>
            <a:r>
              <a:rPr lang="en-US" i="1" dirty="0" err="1" smtClean="0">
                <a:solidFill>
                  <a:schemeClr val="accent2">
                    <a:lumMod val="60000"/>
                    <a:lumOff val="40000"/>
                  </a:schemeClr>
                </a:solidFill>
              </a:rPr>
              <a:t>Clin</a:t>
            </a:r>
            <a:r>
              <a:rPr lang="en-US" i="1" dirty="0" smtClean="0">
                <a:solidFill>
                  <a:schemeClr val="accent2">
                    <a:lumMod val="60000"/>
                    <a:lumOff val="40000"/>
                  </a:schemeClr>
                </a:solidFill>
              </a:rPr>
              <a:t> Exp </a:t>
            </a:r>
            <a:r>
              <a:rPr lang="en-US" i="1" dirty="0" err="1" smtClean="0">
                <a:solidFill>
                  <a:schemeClr val="accent2">
                    <a:lumMod val="60000"/>
                    <a:lumOff val="40000"/>
                  </a:schemeClr>
                </a:solidFill>
              </a:rPr>
              <a:t>Nephrol</a:t>
            </a:r>
            <a:r>
              <a:rPr lang="en-US" i="1" dirty="0" smtClean="0">
                <a:solidFill>
                  <a:schemeClr val="accent2">
                    <a:lumMod val="60000"/>
                    <a:lumOff val="40000"/>
                  </a:schemeClr>
                </a:solidFill>
              </a:rPr>
              <a:t> (2006) 10:111–117</a:t>
            </a:r>
            <a:endParaRPr lang="el-GR" i="1" dirty="0">
              <a:solidFill>
                <a:schemeClr val="accent2">
                  <a:lumMod val="60000"/>
                  <a:lumOff val="40000"/>
                </a:schemeClr>
              </a:solidFill>
            </a:endParaRPr>
          </a:p>
        </p:txBody>
      </p:sp>
      <p:pic>
        <p:nvPicPr>
          <p:cNvPr id="6"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052" name="Picture 4" descr="7"/>
          <p:cNvPicPr>
            <a:picLocks noChangeAspect="1" noChangeArrowheads="1"/>
          </p:cNvPicPr>
          <p:nvPr/>
        </p:nvPicPr>
        <p:blipFill>
          <a:blip r:embed="rId3" cstate="print"/>
          <a:srcRect/>
          <a:stretch>
            <a:fillRect/>
          </a:stretch>
        </p:blipFill>
        <p:spPr bwMode="auto">
          <a:xfrm>
            <a:off x="5119688" y="4365625"/>
            <a:ext cx="1455737" cy="1454150"/>
          </a:xfrm>
          <a:prstGeom prst="rect">
            <a:avLst/>
          </a:prstGeom>
          <a:noFill/>
        </p:spPr>
      </p:pic>
      <p:pic>
        <p:nvPicPr>
          <p:cNvPr id="2053" name="Picture 5" descr="1"/>
          <p:cNvPicPr>
            <a:picLocks noChangeAspect="1" noChangeArrowheads="1"/>
          </p:cNvPicPr>
          <p:nvPr/>
        </p:nvPicPr>
        <p:blipFill>
          <a:blip r:embed="rId4" cstate="print"/>
          <a:srcRect/>
          <a:stretch>
            <a:fillRect/>
          </a:stretch>
        </p:blipFill>
        <p:spPr bwMode="auto">
          <a:xfrm>
            <a:off x="323850" y="3500438"/>
            <a:ext cx="1819275" cy="660400"/>
          </a:xfrm>
          <a:prstGeom prst="rect">
            <a:avLst/>
          </a:prstGeom>
          <a:noFill/>
        </p:spPr>
      </p:pic>
      <p:pic>
        <p:nvPicPr>
          <p:cNvPr id="2054" name="Picture 6" descr="2"/>
          <p:cNvPicPr>
            <a:picLocks noChangeAspect="1" noChangeArrowheads="1"/>
          </p:cNvPicPr>
          <p:nvPr/>
        </p:nvPicPr>
        <p:blipFill>
          <a:blip r:embed="rId5" cstate="print"/>
          <a:srcRect/>
          <a:stretch>
            <a:fillRect/>
          </a:stretch>
        </p:blipFill>
        <p:spPr bwMode="auto">
          <a:xfrm>
            <a:off x="2722563" y="3695700"/>
            <a:ext cx="1555750" cy="261938"/>
          </a:xfrm>
          <a:prstGeom prst="rect">
            <a:avLst/>
          </a:prstGeom>
          <a:noFill/>
        </p:spPr>
      </p:pic>
      <p:pic>
        <p:nvPicPr>
          <p:cNvPr id="2055" name="Picture 7" descr="3"/>
          <p:cNvPicPr>
            <a:picLocks noChangeAspect="1" noChangeArrowheads="1"/>
          </p:cNvPicPr>
          <p:nvPr/>
        </p:nvPicPr>
        <p:blipFill>
          <a:blip r:embed="rId6" cstate="print"/>
          <a:srcRect/>
          <a:stretch>
            <a:fillRect/>
          </a:stretch>
        </p:blipFill>
        <p:spPr bwMode="auto">
          <a:xfrm>
            <a:off x="4448175" y="3500438"/>
            <a:ext cx="1665288" cy="722312"/>
          </a:xfrm>
          <a:prstGeom prst="rect">
            <a:avLst/>
          </a:prstGeom>
          <a:noFill/>
        </p:spPr>
      </p:pic>
      <p:pic>
        <p:nvPicPr>
          <p:cNvPr id="2056" name="Picture 8" descr="4"/>
          <p:cNvPicPr>
            <a:picLocks noChangeAspect="1" noChangeArrowheads="1"/>
          </p:cNvPicPr>
          <p:nvPr/>
        </p:nvPicPr>
        <p:blipFill>
          <a:blip r:embed="rId7" cstate="print"/>
          <a:srcRect/>
          <a:stretch>
            <a:fillRect/>
          </a:stretch>
        </p:blipFill>
        <p:spPr bwMode="auto">
          <a:xfrm>
            <a:off x="6653213" y="3597275"/>
            <a:ext cx="2311400" cy="468313"/>
          </a:xfrm>
          <a:prstGeom prst="rect">
            <a:avLst/>
          </a:prstGeom>
          <a:noFill/>
        </p:spPr>
      </p:pic>
      <p:pic>
        <p:nvPicPr>
          <p:cNvPr id="2057" name="Picture 9" descr="5"/>
          <p:cNvPicPr>
            <a:picLocks noChangeAspect="1" noChangeArrowheads="1"/>
          </p:cNvPicPr>
          <p:nvPr/>
        </p:nvPicPr>
        <p:blipFill>
          <a:blip r:embed="rId8" cstate="print"/>
          <a:srcRect/>
          <a:stretch>
            <a:fillRect/>
          </a:stretch>
        </p:blipFill>
        <p:spPr bwMode="auto">
          <a:xfrm>
            <a:off x="1762125" y="4556125"/>
            <a:ext cx="1052513" cy="841375"/>
          </a:xfrm>
          <a:prstGeom prst="rect">
            <a:avLst/>
          </a:prstGeom>
          <a:noFill/>
        </p:spPr>
      </p:pic>
      <p:pic>
        <p:nvPicPr>
          <p:cNvPr id="2058" name="Picture 10" descr="6"/>
          <p:cNvPicPr>
            <a:picLocks noChangeAspect="1" noChangeArrowheads="1"/>
          </p:cNvPicPr>
          <p:nvPr/>
        </p:nvPicPr>
        <p:blipFill>
          <a:blip r:embed="rId9" cstate="print"/>
          <a:srcRect/>
          <a:stretch>
            <a:fillRect/>
          </a:stretch>
        </p:blipFill>
        <p:spPr bwMode="auto">
          <a:xfrm>
            <a:off x="3392488" y="4748213"/>
            <a:ext cx="1235075" cy="368300"/>
          </a:xfrm>
          <a:prstGeom prst="rect">
            <a:avLst/>
          </a:prstGeom>
          <a:noFill/>
        </p:spPr>
      </p:pic>
      <p:sp>
        <p:nvSpPr>
          <p:cNvPr id="9" name="8 - TextBox"/>
          <p:cNvSpPr txBox="1"/>
          <p:nvPr/>
        </p:nvSpPr>
        <p:spPr>
          <a:xfrm>
            <a:off x="571472" y="2643182"/>
            <a:ext cx="8381590" cy="1200329"/>
          </a:xfrm>
          <a:prstGeom prst="rect">
            <a:avLst/>
          </a:prstGeom>
          <a:noFill/>
        </p:spPr>
        <p:txBody>
          <a:bodyPr wrap="none" rtlCol="0">
            <a:spAutoFit/>
          </a:bodyPr>
          <a:lstStyle/>
          <a:p>
            <a:r>
              <a:rPr lang="el-GR" sz="2400" b="1" dirty="0" smtClean="0">
                <a:solidFill>
                  <a:schemeClr val="accent6">
                    <a:lumMod val="60000"/>
                    <a:lumOff val="40000"/>
                  </a:schemeClr>
                </a:solidFill>
              </a:rPr>
              <a:t>Σε σχέση με την παρούσα παρουσίαση, δηλώνω</a:t>
            </a:r>
          </a:p>
          <a:p>
            <a:r>
              <a:rPr lang="el-GR" sz="2400" b="1" dirty="0" smtClean="0">
                <a:solidFill>
                  <a:schemeClr val="accent6">
                    <a:lumMod val="60000"/>
                    <a:lumOff val="40000"/>
                  </a:schemeClr>
                </a:solidFill>
              </a:rPr>
              <a:t>ότι δεν υπάρχει οποιαδήποτε σύγκρουση συμφερόντων</a:t>
            </a:r>
            <a:endParaRPr lang="el-GR" sz="2400" dirty="0" smtClean="0">
              <a:solidFill>
                <a:schemeClr val="accent6">
                  <a:lumMod val="60000"/>
                  <a:lumOff val="40000"/>
                </a:schemeClr>
              </a:solidFill>
            </a:endParaRPr>
          </a:p>
          <a:p>
            <a:endParaRPr lang="el-GR" sz="2400"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928662" y="693438"/>
            <a:ext cx="7072362" cy="4235760"/>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876606" y="4943732"/>
            <a:ext cx="7481608" cy="1714258"/>
          </a:xfrm>
          <a:prstGeom prst="rect">
            <a:avLst/>
          </a:prstGeom>
          <a:noFill/>
          <a:ln w="9525">
            <a:noFill/>
            <a:miter lim="800000"/>
            <a:headEnd/>
            <a:tailEnd/>
          </a:ln>
          <a:effectLst/>
        </p:spPr>
      </p:pic>
      <p:sp>
        <p:nvSpPr>
          <p:cNvPr id="7" name="6 - TextBox"/>
          <p:cNvSpPr txBox="1"/>
          <p:nvPr/>
        </p:nvSpPr>
        <p:spPr>
          <a:xfrm>
            <a:off x="5194673" y="6417254"/>
            <a:ext cx="3877921" cy="369332"/>
          </a:xfrm>
          <a:prstGeom prst="rect">
            <a:avLst/>
          </a:prstGeom>
          <a:noFill/>
        </p:spPr>
        <p:txBody>
          <a:bodyPr wrap="none" rtlCol="0">
            <a:spAutoFit/>
          </a:bodyPr>
          <a:lstStyle/>
          <a:p>
            <a:r>
              <a:rPr lang="en-US" i="1" dirty="0" err="1" smtClean="0">
                <a:solidFill>
                  <a:schemeClr val="accent2">
                    <a:lumMod val="60000"/>
                    <a:lumOff val="40000"/>
                  </a:schemeClr>
                </a:solidFill>
              </a:rPr>
              <a:t>Clin</a:t>
            </a:r>
            <a:r>
              <a:rPr lang="en-US" i="1" dirty="0" smtClean="0">
                <a:solidFill>
                  <a:schemeClr val="accent2">
                    <a:lumMod val="60000"/>
                    <a:lumOff val="40000"/>
                  </a:schemeClr>
                </a:solidFill>
              </a:rPr>
              <a:t> Exp </a:t>
            </a:r>
            <a:r>
              <a:rPr lang="en-US" i="1" dirty="0" err="1" smtClean="0">
                <a:solidFill>
                  <a:schemeClr val="accent2">
                    <a:lumMod val="60000"/>
                    <a:lumOff val="40000"/>
                  </a:schemeClr>
                </a:solidFill>
              </a:rPr>
              <a:t>Nephrol</a:t>
            </a:r>
            <a:r>
              <a:rPr lang="en-US" i="1" dirty="0" smtClean="0">
                <a:solidFill>
                  <a:schemeClr val="accent2">
                    <a:lumMod val="60000"/>
                    <a:lumOff val="40000"/>
                  </a:schemeClr>
                </a:solidFill>
              </a:rPr>
              <a:t> (2006) 10:111–117</a:t>
            </a:r>
            <a:endParaRPr lang="el-GR" i="1" dirty="0">
              <a:solidFill>
                <a:schemeClr val="accent2">
                  <a:lumMod val="60000"/>
                  <a:lumOff val="40000"/>
                </a:schemeClr>
              </a:solidFill>
            </a:endParaRPr>
          </a:p>
        </p:txBody>
      </p:sp>
      <p:pic>
        <p:nvPicPr>
          <p:cNvPr id="6" name="Picture 3"/>
          <p:cNvPicPr>
            <a:picLocks noChangeAspect="1" noChangeArrowheads="1"/>
          </p:cNvPicPr>
          <p:nvPr/>
        </p:nvPicPr>
        <p:blipFill>
          <a:blip r:embed="rId4"/>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p:cNvPicPr>
            <a:picLocks noGrp="1" noChangeAspect="1" noChangeArrowheads="1"/>
          </p:cNvPicPr>
          <p:nvPr>
            <p:ph idx="1"/>
          </p:nvPr>
        </p:nvPicPr>
        <p:blipFill>
          <a:blip r:embed="rId2"/>
          <a:srcRect/>
          <a:stretch>
            <a:fillRect/>
          </a:stretch>
        </p:blipFill>
        <p:spPr bwMode="auto">
          <a:xfrm>
            <a:off x="1071538" y="627650"/>
            <a:ext cx="7286676" cy="5498513"/>
          </a:xfrm>
          <a:prstGeom prst="rect">
            <a:avLst/>
          </a:prstGeom>
          <a:noFill/>
          <a:ln w="9525">
            <a:noFill/>
            <a:miter lim="800000"/>
            <a:headEnd/>
            <a:tailEnd/>
          </a:ln>
          <a:effectLst/>
        </p:spPr>
      </p:pic>
      <p:sp>
        <p:nvSpPr>
          <p:cNvPr id="5" name="4 - TextBox"/>
          <p:cNvSpPr txBox="1"/>
          <p:nvPr/>
        </p:nvSpPr>
        <p:spPr>
          <a:xfrm>
            <a:off x="5194673" y="6417254"/>
            <a:ext cx="3877921" cy="369332"/>
          </a:xfrm>
          <a:prstGeom prst="rect">
            <a:avLst/>
          </a:prstGeom>
          <a:noFill/>
        </p:spPr>
        <p:txBody>
          <a:bodyPr wrap="none" rtlCol="0">
            <a:spAutoFit/>
          </a:bodyPr>
          <a:lstStyle/>
          <a:p>
            <a:r>
              <a:rPr lang="en-US" i="1" dirty="0" err="1" smtClean="0">
                <a:solidFill>
                  <a:schemeClr val="accent2">
                    <a:lumMod val="60000"/>
                    <a:lumOff val="40000"/>
                  </a:schemeClr>
                </a:solidFill>
              </a:rPr>
              <a:t>Clin</a:t>
            </a:r>
            <a:r>
              <a:rPr lang="en-US" i="1" dirty="0" smtClean="0">
                <a:solidFill>
                  <a:schemeClr val="accent2">
                    <a:lumMod val="60000"/>
                    <a:lumOff val="40000"/>
                  </a:schemeClr>
                </a:solidFill>
              </a:rPr>
              <a:t> Exp </a:t>
            </a:r>
            <a:r>
              <a:rPr lang="en-US" i="1" dirty="0" err="1" smtClean="0">
                <a:solidFill>
                  <a:schemeClr val="accent2">
                    <a:lumMod val="60000"/>
                    <a:lumOff val="40000"/>
                  </a:schemeClr>
                </a:solidFill>
              </a:rPr>
              <a:t>Nephrol</a:t>
            </a:r>
            <a:r>
              <a:rPr lang="en-US" i="1" dirty="0" smtClean="0">
                <a:solidFill>
                  <a:schemeClr val="accent2">
                    <a:lumMod val="60000"/>
                    <a:lumOff val="40000"/>
                  </a:schemeClr>
                </a:solidFill>
              </a:rPr>
              <a:t> (2006) 10:111–117</a:t>
            </a:r>
            <a:endParaRPr lang="el-GR" i="1" dirty="0">
              <a:solidFill>
                <a:schemeClr val="accent2">
                  <a:lumMod val="60000"/>
                  <a:lumOff val="40000"/>
                </a:schemeClr>
              </a:solidFill>
            </a:endParaRPr>
          </a:p>
        </p:txBody>
      </p:sp>
      <p:pic>
        <p:nvPicPr>
          <p:cNvPr id="6"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pPr eaLnBrk="1" hangingPunct="1"/>
            <a:r>
              <a:rPr lang="el-GR" b="1" smtClean="0">
                <a:solidFill>
                  <a:srgbClr val="0070C0"/>
                </a:solidFill>
              </a:rPr>
              <a:t>Χορήγηση </a:t>
            </a:r>
            <a:r>
              <a:rPr lang="en-US" b="1" smtClean="0">
                <a:solidFill>
                  <a:srgbClr val="0070C0"/>
                </a:solidFill>
              </a:rPr>
              <a:t>HCO</a:t>
            </a:r>
            <a:r>
              <a:rPr lang="en-US" b="1" baseline="-25000" smtClean="0">
                <a:solidFill>
                  <a:srgbClr val="0070C0"/>
                </a:solidFill>
              </a:rPr>
              <a:t>3</a:t>
            </a:r>
            <a:r>
              <a:rPr lang="el-GR" b="1" baseline="30000" smtClean="0">
                <a:solidFill>
                  <a:srgbClr val="0070C0"/>
                </a:solidFill>
              </a:rPr>
              <a:t>-</a:t>
            </a:r>
            <a:endParaRPr lang="el-GR" b="1" baseline="30000" smtClean="0"/>
          </a:p>
        </p:txBody>
      </p:sp>
      <p:sp>
        <p:nvSpPr>
          <p:cNvPr id="3" name="2 - Θέση περιεχομένου"/>
          <p:cNvSpPr>
            <a:spLocks noGrp="1"/>
          </p:cNvSpPr>
          <p:nvPr>
            <p:ph idx="1"/>
          </p:nvPr>
        </p:nvSpPr>
        <p:spPr/>
        <p:txBody>
          <a:bodyPr>
            <a:normAutofit fontScale="55000" lnSpcReduction="20000"/>
          </a:bodyPr>
          <a:lstStyle/>
          <a:p>
            <a:pPr eaLnBrk="1" hangingPunct="1">
              <a:lnSpc>
                <a:spcPct val="170000"/>
              </a:lnSpc>
              <a:defRPr/>
            </a:pPr>
            <a:r>
              <a:rPr lang="el-GR" dirty="0" smtClean="0"/>
              <a:t>έχει συσχετιστεί με αυξημένη θνητότητα, τόσο σε πειραματικά μοντέλα, όσο και στον άνθρωπο που αποδίδεται σε πτώση της αρτηριακής πίεσης και της καρδιακής παροχής καθώς και σε μετακινήσεις ασβεστίου και καλίου που αυξάνουν την </a:t>
            </a:r>
            <a:r>
              <a:rPr lang="el-GR" dirty="0" err="1" smtClean="0"/>
              <a:t>αρρυθμιογένεση</a:t>
            </a:r>
            <a:endParaRPr lang="en-US" dirty="0" smtClean="0"/>
          </a:p>
          <a:p>
            <a:pPr eaLnBrk="1" hangingPunct="1">
              <a:lnSpc>
                <a:spcPct val="170000"/>
              </a:lnSpc>
              <a:defRPr/>
            </a:pPr>
            <a:r>
              <a:rPr lang="el-GR" dirty="0" smtClean="0"/>
              <a:t>αυξάνει την παραγωγή γαλακτικού οξέος και </a:t>
            </a:r>
            <a:r>
              <a:rPr lang="el-GR" dirty="0" err="1" smtClean="0"/>
              <a:t>κετονικών</a:t>
            </a:r>
            <a:r>
              <a:rPr lang="el-GR" dirty="0" smtClean="0"/>
              <a:t> σωμάτων, τόσο στον άνθρωπο, όσο και στα ζώα, τα οποία, αν δεν χαθούν στα ούρα, μεταβολίζονται και πάλι σε διττανθρακικά (δυνητικά διττανθρακικά)</a:t>
            </a:r>
            <a:endParaRPr lang="en-US" dirty="0" smtClean="0"/>
          </a:p>
          <a:p>
            <a:pPr eaLnBrk="1" hangingPunct="1">
              <a:lnSpc>
                <a:spcPct val="170000"/>
              </a:lnSpc>
              <a:defRPr/>
            </a:pPr>
            <a:r>
              <a:rPr lang="el-GR" dirty="0" smtClean="0"/>
              <a:t>Έτσι μετά την αποκατάσταση της πρωτοπαθούς διαταραχής μπορεί να προκληθεί «αντιδραστική</a:t>
            </a:r>
            <a:r>
              <a:rPr lang="en-US" dirty="0" smtClean="0"/>
              <a:t> </a:t>
            </a:r>
            <a:r>
              <a:rPr lang="el-GR" dirty="0" smtClean="0"/>
              <a:t>ή</a:t>
            </a:r>
            <a:r>
              <a:rPr lang="en-US" dirty="0" smtClean="0"/>
              <a:t>rebound</a:t>
            </a:r>
            <a:r>
              <a:rPr lang="el-GR" dirty="0" smtClean="0"/>
              <a:t>» μεταβολική αλκάλωση ειδικά σε καταστάσεις με χαμηλή </a:t>
            </a:r>
            <a:r>
              <a:rPr lang="en-US" dirty="0" smtClean="0"/>
              <a:t>PaCO</a:t>
            </a:r>
            <a:r>
              <a:rPr lang="el-GR" baseline="-25000" dirty="0" smtClean="0"/>
              <a:t>2</a:t>
            </a:r>
            <a:endParaRPr lang="en-US" dirty="0" smtClean="0"/>
          </a:p>
          <a:p>
            <a:pPr eaLnBrk="1" hangingPunct="1">
              <a:lnSpc>
                <a:spcPct val="170000"/>
              </a:lnSpc>
              <a:defRPr/>
            </a:pPr>
            <a:endParaRPr lang="el-GR" dirty="0"/>
          </a:p>
        </p:txBody>
      </p:sp>
      <p:pic>
        <p:nvPicPr>
          <p:cNvPr id="20484" name="Picture 2" descr="https://www.convertwithcontent.com/wp-content/uploads/2014/01/infusionsoft-pros-and-cons-list-300x225.jpg"/>
          <p:cNvPicPr>
            <a:picLocks noChangeAspect="1" noChangeArrowheads="1"/>
          </p:cNvPicPr>
          <p:nvPr/>
        </p:nvPicPr>
        <p:blipFill>
          <a:blip r:embed="rId2" cstate="print"/>
          <a:srcRect/>
          <a:stretch>
            <a:fillRect/>
          </a:stretch>
        </p:blipFill>
        <p:spPr bwMode="auto">
          <a:xfrm>
            <a:off x="7143750" y="0"/>
            <a:ext cx="2000250" cy="1500188"/>
          </a:xfrm>
          <a:prstGeom prst="rect">
            <a:avLst/>
          </a:prstGeom>
          <a:noFill/>
          <a:ln w="9525">
            <a:noFill/>
            <a:miter lim="800000"/>
            <a:headEnd/>
            <a:tailEnd/>
          </a:ln>
        </p:spPr>
      </p:pic>
      <p:pic>
        <p:nvPicPr>
          <p:cNvPr id="5"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0000" lnSpcReduction="20000"/>
          </a:bodyPr>
          <a:lstStyle/>
          <a:p>
            <a:pPr eaLnBrk="1" hangingPunct="1">
              <a:lnSpc>
                <a:spcPct val="170000"/>
              </a:lnSpc>
              <a:defRPr/>
            </a:pPr>
            <a:r>
              <a:rPr lang="en-US" dirty="0" smtClean="0"/>
              <a:t>H</a:t>
            </a:r>
            <a:r>
              <a:rPr lang="el-GR" dirty="0" smtClean="0"/>
              <a:t> θεραπεία με </a:t>
            </a:r>
            <a:r>
              <a:rPr lang="el-GR" dirty="0" err="1" smtClean="0"/>
              <a:t>διττανθρακικά</a:t>
            </a:r>
            <a:r>
              <a:rPr lang="el-GR" dirty="0" smtClean="0"/>
              <a:t> αυξάνει τον εξωκυττάριο όγκο και </a:t>
            </a:r>
            <a:r>
              <a:rPr lang="en-US" dirty="0" smtClean="0"/>
              <a:t>Na</a:t>
            </a:r>
            <a:r>
              <a:rPr lang="el-GR" baseline="30000" dirty="0" smtClean="0"/>
              <a:t>+</a:t>
            </a:r>
            <a:r>
              <a:rPr lang="el-GR" dirty="0" smtClean="0"/>
              <a:t> και μπορεί να οδηγήσει σε πνευμονικό οίδημα σε ασθενείς με επηρεασμένη καρδιακή και νεφρική λειτουργία</a:t>
            </a:r>
            <a:r>
              <a:rPr lang="el-GR" baseline="30000" dirty="0" smtClean="0"/>
              <a:t>(7)</a:t>
            </a:r>
            <a:r>
              <a:rPr lang="el-GR" dirty="0" smtClean="0"/>
              <a:t>. </a:t>
            </a:r>
            <a:endParaRPr lang="en-US" dirty="0" smtClean="0"/>
          </a:p>
          <a:p>
            <a:pPr eaLnBrk="1" hangingPunct="1">
              <a:lnSpc>
                <a:spcPct val="170000"/>
              </a:lnSpc>
              <a:defRPr/>
            </a:pPr>
            <a:r>
              <a:rPr lang="el-GR" dirty="0" smtClean="0"/>
              <a:t>Για την τελευταία επιπλοκή έχει προταθεί η χορήγηση διττανθρακικών μέσω αιμοκάθαρσης ώστε να μειωθεί ο κίνδυνος </a:t>
            </a:r>
            <a:r>
              <a:rPr lang="el-GR" dirty="0" err="1" smtClean="0"/>
              <a:t>υπερωσμωτικότητας</a:t>
            </a:r>
            <a:r>
              <a:rPr lang="el-GR" dirty="0" smtClean="0"/>
              <a:t> </a:t>
            </a:r>
            <a:r>
              <a:rPr lang="en-US" dirty="0" smtClean="0"/>
              <a:t>, </a:t>
            </a:r>
            <a:r>
              <a:rPr lang="el-GR" dirty="0" err="1" smtClean="0"/>
              <a:t>υπερογκαιμίας</a:t>
            </a:r>
            <a:r>
              <a:rPr lang="el-GR" dirty="0" smtClean="0"/>
              <a:t> και πνευμονικού οιδήματος, αλλά μέχρι στιγμής δεν υπάρχουν τυχαιοποιημένες μελέτες που να αποδεικνύουν όφελος. </a:t>
            </a:r>
          </a:p>
          <a:p>
            <a:pPr eaLnBrk="1" hangingPunct="1">
              <a:lnSpc>
                <a:spcPct val="170000"/>
              </a:lnSpc>
              <a:defRPr/>
            </a:pPr>
            <a:endParaRPr lang="el-GR" dirty="0"/>
          </a:p>
        </p:txBody>
      </p:sp>
      <p:pic>
        <p:nvPicPr>
          <p:cNvPr id="21507" name="Picture 2" descr="Αποτέλεσμα εικόνας για pros and cons"/>
          <p:cNvPicPr>
            <a:picLocks noChangeAspect="1" noChangeArrowheads="1"/>
          </p:cNvPicPr>
          <p:nvPr/>
        </p:nvPicPr>
        <p:blipFill>
          <a:blip r:embed="rId2" cstate="print"/>
          <a:srcRect/>
          <a:stretch>
            <a:fillRect/>
          </a:stretch>
        </p:blipFill>
        <p:spPr bwMode="auto">
          <a:xfrm>
            <a:off x="7572375" y="0"/>
            <a:ext cx="1571625" cy="1571625"/>
          </a:xfrm>
          <a:prstGeom prst="rect">
            <a:avLst/>
          </a:prstGeom>
          <a:noFill/>
          <a:ln w="9525">
            <a:noFill/>
            <a:miter lim="800000"/>
            <a:headEnd/>
            <a:tailEnd/>
          </a:ln>
        </p:spPr>
      </p:pic>
      <p:sp>
        <p:nvSpPr>
          <p:cNvPr id="21508" name="1 - Τίτλος"/>
          <p:cNvSpPr>
            <a:spLocks noGrp="1"/>
          </p:cNvSpPr>
          <p:nvPr>
            <p:ph type="title"/>
          </p:nvPr>
        </p:nvSpPr>
        <p:spPr>
          <a:xfrm>
            <a:off x="457200" y="642918"/>
            <a:ext cx="8229600" cy="774720"/>
          </a:xfrm>
        </p:spPr>
        <p:txBody>
          <a:bodyPr/>
          <a:lstStyle/>
          <a:p>
            <a:pPr eaLnBrk="1" hangingPunct="1"/>
            <a:r>
              <a:rPr lang="el-GR" b="1" dirty="0" smtClean="0">
                <a:solidFill>
                  <a:srgbClr val="0070C0"/>
                </a:solidFill>
              </a:rPr>
              <a:t>Χορήγηση </a:t>
            </a:r>
            <a:r>
              <a:rPr lang="en-US" b="1" dirty="0" smtClean="0">
                <a:solidFill>
                  <a:srgbClr val="0070C0"/>
                </a:solidFill>
              </a:rPr>
              <a:t>HCO</a:t>
            </a:r>
            <a:r>
              <a:rPr lang="en-US" b="1" baseline="-25000" dirty="0" smtClean="0">
                <a:solidFill>
                  <a:srgbClr val="0070C0"/>
                </a:solidFill>
              </a:rPr>
              <a:t>3</a:t>
            </a:r>
            <a:r>
              <a:rPr lang="el-GR" b="1" baseline="30000" dirty="0" smtClean="0">
                <a:solidFill>
                  <a:srgbClr val="0070C0"/>
                </a:solidFill>
              </a:rPr>
              <a:t>-</a:t>
            </a:r>
            <a:endParaRPr lang="el-GR" b="1" baseline="30000" dirty="0" smtClean="0"/>
          </a:p>
        </p:txBody>
      </p:sp>
      <p:pic>
        <p:nvPicPr>
          <p:cNvPr id="5"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7170" name="Picture 2"/>
          <p:cNvPicPr>
            <a:picLocks noGrp="1" noChangeAspect="1" noChangeArrowheads="1"/>
          </p:cNvPicPr>
          <p:nvPr>
            <p:ph idx="1"/>
          </p:nvPr>
        </p:nvPicPr>
        <p:blipFill>
          <a:blip r:embed="rId2"/>
          <a:srcRect/>
          <a:stretch>
            <a:fillRect/>
          </a:stretch>
        </p:blipFill>
        <p:spPr bwMode="auto">
          <a:xfrm>
            <a:off x="645304" y="571480"/>
            <a:ext cx="7784348" cy="5534185"/>
          </a:xfrm>
          <a:prstGeom prst="rect">
            <a:avLst/>
          </a:prstGeom>
          <a:noFill/>
          <a:ln w="9525">
            <a:noFill/>
            <a:miter lim="800000"/>
            <a:headEnd/>
            <a:tailEnd/>
          </a:ln>
          <a:effectLst/>
        </p:spPr>
      </p:pic>
      <p:sp>
        <p:nvSpPr>
          <p:cNvPr id="5" name="4 - TextBox"/>
          <p:cNvSpPr txBox="1"/>
          <p:nvPr/>
        </p:nvSpPr>
        <p:spPr>
          <a:xfrm>
            <a:off x="4858162" y="6357958"/>
            <a:ext cx="4142994" cy="369332"/>
          </a:xfrm>
          <a:prstGeom prst="rect">
            <a:avLst/>
          </a:prstGeom>
          <a:noFill/>
        </p:spPr>
        <p:txBody>
          <a:bodyPr wrap="none" rtlCol="0">
            <a:spAutoFit/>
          </a:bodyPr>
          <a:lstStyle/>
          <a:p>
            <a:r>
              <a:rPr lang="en-US" i="1" dirty="0" smtClean="0">
                <a:solidFill>
                  <a:srgbClr val="7030A0"/>
                </a:solidFill>
              </a:rPr>
              <a:t>Jung et </a:t>
            </a:r>
            <a:r>
              <a:rPr lang="en-US" i="1" dirty="0" smtClean="0">
                <a:solidFill>
                  <a:srgbClr val="7030A0"/>
                </a:solidFill>
              </a:rPr>
              <a:t>al</a:t>
            </a:r>
            <a:r>
              <a:rPr lang="el-GR" i="1" dirty="0" smtClean="0">
                <a:solidFill>
                  <a:srgbClr val="7030A0"/>
                </a:solidFill>
              </a:rPr>
              <a:t>,</a:t>
            </a:r>
            <a:r>
              <a:rPr lang="en-US" i="1" dirty="0" smtClean="0">
                <a:solidFill>
                  <a:srgbClr val="7030A0"/>
                </a:solidFill>
              </a:rPr>
              <a:t> </a:t>
            </a:r>
            <a:r>
              <a:rPr lang="en-US" i="1" dirty="0" smtClean="0">
                <a:solidFill>
                  <a:srgbClr val="7030A0"/>
                </a:solidFill>
              </a:rPr>
              <a:t>Critical Care 2011, 15:R238</a:t>
            </a:r>
            <a:endParaRPr lang="el-GR" i="1" dirty="0">
              <a:solidFill>
                <a:srgbClr val="7030A0"/>
              </a:solidFill>
            </a:endParaRPr>
          </a:p>
        </p:txBody>
      </p:sp>
      <p:pic>
        <p:nvPicPr>
          <p:cNvPr id="6"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1000100" y="428604"/>
            <a:ext cx="7143800" cy="5697560"/>
          </a:xfrm>
          <a:prstGeom prst="rect">
            <a:avLst/>
          </a:prstGeom>
          <a:noFill/>
          <a:ln w="9525">
            <a:noFill/>
            <a:miter lim="800000"/>
            <a:headEnd/>
            <a:tailEnd/>
          </a:ln>
          <a:effectLst/>
        </p:spPr>
      </p:pic>
      <p:sp>
        <p:nvSpPr>
          <p:cNvPr id="5" name="4 - TextBox"/>
          <p:cNvSpPr txBox="1"/>
          <p:nvPr/>
        </p:nvSpPr>
        <p:spPr>
          <a:xfrm>
            <a:off x="3261058" y="6417254"/>
            <a:ext cx="5740098" cy="369332"/>
          </a:xfrm>
          <a:prstGeom prst="rect">
            <a:avLst/>
          </a:prstGeom>
          <a:noFill/>
        </p:spPr>
        <p:txBody>
          <a:bodyPr wrap="none" rtlCol="0">
            <a:spAutoFit/>
          </a:bodyPr>
          <a:lstStyle/>
          <a:p>
            <a:r>
              <a:rPr lang="en-US" i="1" dirty="0" smtClean="0">
                <a:solidFill>
                  <a:srgbClr val="7030A0"/>
                </a:solidFill>
              </a:rPr>
              <a:t>PLOS ONE 5 June 2013 | Volume 8 | Issue 6 | e65283</a:t>
            </a:r>
            <a:endParaRPr lang="el-GR" i="1" dirty="0">
              <a:solidFill>
                <a:srgbClr val="7030A0"/>
              </a:solidFill>
            </a:endParaRPr>
          </a:p>
        </p:txBody>
      </p:sp>
      <p:pic>
        <p:nvPicPr>
          <p:cNvPr id="6"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a:xfrm>
            <a:off x="457200" y="500042"/>
            <a:ext cx="8229600" cy="758846"/>
          </a:xfrm>
        </p:spPr>
        <p:txBody>
          <a:bodyPr/>
          <a:lstStyle/>
          <a:p>
            <a:pPr eaLnBrk="1" hangingPunct="1"/>
            <a:r>
              <a:rPr lang="el-GR" b="1" dirty="0" smtClean="0">
                <a:solidFill>
                  <a:srgbClr val="0070C0"/>
                </a:solidFill>
              </a:rPr>
              <a:t>Διαβητική </a:t>
            </a:r>
            <a:r>
              <a:rPr lang="el-GR" b="1" dirty="0" err="1" smtClean="0">
                <a:solidFill>
                  <a:srgbClr val="0070C0"/>
                </a:solidFill>
              </a:rPr>
              <a:t>κετοξέωση</a:t>
            </a:r>
            <a:endParaRPr lang="el-GR" dirty="0" smtClean="0"/>
          </a:p>
        </p:txBody>
      </p:sp>
      <p:sp>
        <p:nvSpPr>
          <p:cNvPr id="25603" name="2 - Θέση περιεχομένου"/>
          <p:cNvSpPr>
            <a:spLocks noGrp="1"/>
          </p:cNvSpPr>
          <p:nvPr>
            <p:ph idx="1"/>
          </p:nvPr>
        </p:nvSpPr>
        <p:spPr>
          <a:xfrm>
            <a:off x="457200" y="1214422"/>
            <a:ext cx="8229600" cy="5257800"/>
          </a:xfrm>
        </p:spPr>
        <p:txBody>
          <a:bodyPr/>
          <a:lstStyle/>
          <a:p>
            <a:pPr eaLnBrk="1" hangingPunct="1">
              <a:lnSpc>
                <a:spcPct val="150000"/>
              </a:lnSpc>
            </a:pPr>
            <a:r>
              <a:rPr lang="el-GR" sz="2000" dirty="0" smtClean="0"/>
              <a:t>Για τη θεραπεία της σοβαρής </a:t>
            </a:r>
            <a:r>
              <a:rPr lang="el-GR" sz="2000" dirty="0" err="1" smtClean="0"/>
              <a:t>κετοξέωσης</a:t>
            </a:r>
            <a:r>
              <a:rPr lang="el-GR" sz="2000" dirty="0" smtClean="0"/>
              <a:t> η χορήγηση βάσεως ενδείκνυται μόνο όταν το </a:t>
            </a:r>
            <a:r>
              <a:rPr lang="en-US" sz="2000" dirty="0" smtClean="0"/>
              <a:t>pH</a:t>
            </a:r>
            <a:r>
              <a:rPr lang="el-GR" sz="2000" dirty="0" smtClean="0"/>
              <a:t> πέσει κάτω από 7</a:t>
            </a:r>
            <a:r>
              <a:rPr lang="en-US" sz="2000" dirty="0" smtClean="0"/>
              <a:t>,</a:t>
            </a:r>
            <a:r>
              <a:rPr lang="el-GR" sz="2000" dirty="0" smtClean="0"/>
              <a:t>1 και υπάρχει αιμοδυναμική αστάθεια και η χορήγηση ινσουλίνης υγρών και ηλεκτρολυτών αδυνατεί να επαναφέρει την </a:t>
            </a:r>
            <a:r>
              <a:rPr lang="el-GR" sz="2000" dirty="0" err="1" smtClean="0"/>
              <a:t>οξεοβασική</a:t>
            </a:r>
            <a:r>
              <a:rPr lang="el-GR" sz="2000" dirty="0" smtClean="0"/>
              <a:t> και αιμοδυναμική ισορροπία</a:t>
            </a:r>
          </a:p>
          <a:p>
            <a:pPr eaLnBrk="1" hangingPunct="1">
              <a:lnSpc>
                <a:spcPct val="150000"/>
              </a:lnSpc>
            </a:pPr>
            <a:r>
              <a:rPr lang="el-GR" sz="2000" dirty="0" smtClean="0"/>
              <a:t>Στα παιδιά απαιτείται εγρήγορση για την πιθανή εμφάνιση συμπτωμάτων εγκεφαλικού οιδήματος</a:t>
            </a:r>
          </a:p>
          <a:p>
            <a:pPr eaLnBrk="1" hangingPunct="1">
              <a:lnSpc>
                <a:spcPct val="150000"/>
              </a:lnSpc>
            </a:pPr>
            <a:r>
              <a:rPr lang="el-GR" sz="2000" dirty="0" smtClean="0">
                <a:solidFill>
                  <a:srgbClr val="FF0000"/>
                </a:solidFill>
              </a:rPr>
              <a:t>Η χορήγηση γίνεται κατά προτίμηση με ισότονα διαλύματα </a:t>
            </a:r>
            <a:r>
              <a:rPr lang="el-GR" sz="2000" dirty="0" err="1" smtClean="0">
                <a:solidFill>
                  <a:srgbClr val="FF0000"/>
                </a:solidFill>
              </a:rPr>
              <a:t>διττανθρακικών</a:t>
            </a:r>
            <a:r>
              <a:rPr lang="el-GR" sz="2000" dirty="0" smtClean="0">
                <a:solidFill>
                  <a:srgbClr val="FF0000"/>
                </a:solidFill>
              </a:rPr>
              <a:t> σε βραδεία συνεχή έγχυση, ώστε να αποφεύγεται η </a:t>
            </a:r>
            <a:r>
              <a:rPr lang="el-GR" sz="2000" dirty="0" err="1" smtClean="0">
                <a:solidFill>
                  <a:srgbClr val="FF0000"/>
                </a:solidFill>
              </a:rPr>
              <a:t>υπερνατριαιμία</a:t>
            </a:r>
            <a:r>
              <a:rPr lang="el-GR" sz="2000" dirty="0" smtClean="0">
                <a:solidFill>
                  <a:srgbClr val="FF0000"/>
                </a:solidFill>
              </a:rPr>
              <a:t> και η απότομη αύξηση του </a:t>
            </a:r>
            <a:r>
              <a:rPr lang="en-US" sz="2000" dirty="0" smtClean="0">
                <a:solidFill>
                  <a:srgbClr val="FF0000"/>
                </a:solidFill>
              </a:rPr>
              <a:t>CO</a:t>
            </a:r>
            <a:r>
              <a:rPr lang="el-GR" sz="2000" baseline="-25000" dirty="0" smtClean="0">
                <a:solidFill>
                  <a:srgbClr val="FF0000"/>
                </a:solidFill>
              </a:rPr>
              <a:t>2</a:t>
            </a:r>
            <a:r>
              <a:rPr lang="el-GR" sz="2000" dirty="0" smtClean="0">
                <a:solidFill>
                  <a:srgbClr val="FF0000"/>
                </a:solidFill>
              </a:rPr>
              <a:t> και με στόχο να επανέλθει το </a:t>
            </a:r>
            <a:r>
              <a:rPr lang="en-US" sz="2000" dirty="0" smtClean="0">
                <a:solidFill>
                  <a:srgbClr val="FF0000"/>
                </a:solidFill>
              </a:rPr>
              <a:t>pH</a:t>
            </a:r>
            <a:r>
              <a:rPr lang="el-GR" sz="2000" dirty="0" smtClean="0">
                <a:solidFill>
                  <a:srgbClr val="FF0000"/>
                </a:solidFill>
              </a:rPr>
              <a:t> κοντά στο 7,2 (συγκέντρωση </a:t>
            </a:r>
            <a:r>
              <a:rPr lang="en-US" sz="2000" dirty="0" smtClean="0">
                <a:solidFill>
                  <a:srgbClr val="FF0000"/>
                </a:solidFill>
              </a:rPr>
              <a:t>HCO</a:t>
            </a:r>
            <a:r>
              <a:rPr lang="el-GR" sz="2000" baseline="-25000" dirty="0" smtClean="0">
                <a:solidFill>
                  <a:srgbClr val="FF0000"/>
                </a:solidFill>
              </a:rPr>
              <a:t>3</a:t>
            </a:r>
            <a:r>
              <a:rPr lang="el-GR" sz="2000" baseline="30000" dirty="0" smtClean="0">
                <a:solidFill>
                  <a:srgbClr val="FF0000"/>
                </a:solidFill>
              </a:rPr>
              <a:t>-</a:t>
            </a:r>
            <a:r>
              <a:rPr lang="el-GR" sz="2000" dirty="0" smtClean="0">
                <a:solidFill>
                  <a:srgbClr val="FF0000"/>
                </a:solidFill>
              </a:rPr>
              <a:t> κοντά στα 10 </a:t>
            </a:r>
            <a:r>
              <a:rPr lang="en-US" sz="2000" dirty="0" err="1" smtClean="0">
                <a:solidFill>
                  <a:srgbClr val="FF0000"/>
                </a:solidFill>
              </a:rPr>
              <a:t>mEql</a:t>
            </a:r>
            <a:r>
              <a:rPr lang="el-GR" sz="2000" dirty="0" smtClean="0">
                <a:solidFill>
                  <a:srgbClr val="FF0000"/>
                </a:solidFill>
              </a:rPr>
              <a:t>/</a:t>
            </a:r>
            <a:r>
              <a:rPr lang="en-US" sz="2000" dirty="0" smtClean="0">
                <a:solidFill>
                  <a:srgbClr val="FF0000"/>
                </a:solidFill>
              </a:rPr>
              <a:t>L</a:t>
            </a:r>
            <a:r>
              <a:rPr lang="el-GR" sz="2000" dirty="0" smtClean="0">
                <a:solidFill>
                  <a:srgbClr val="FF0000"/>
                </a:solidFill>
              </a:rPr>
              <a:t>)</a:t>
            </a:r>
          </a:p>
        </p:txBody>
      </p:sp>
      <p:pic>
        <p:nvPicPr>
          <p:cNvPr id="4" name="Picture 3"/>
          <p:cNvPicPr>
            <a:picLocks noChangeAspect="1" noChangeArrowheads="1"/>
          </p:cNvPicPr>
          <p:nvPr/>
        </p:nvPicPr>
        <p:blipFill>
          <a:blip r:embed="rId2"/>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a:xfrm>
            <a:off x="457200" y="868330"/>
            <a:ext cx="8229600" cy="774720"/>
          </a:xfrm>
        </p:spPr>
        <p:txBody>
          <a:bodyPr/>
          <a:lstStyle/>
          <a:p>
            <a:pPr eaLnBrk="1" hangingPunct="1"/>
            <a:r>
              <a:rPr lang="el-GR" sz="4000" b="1" dirty="0" smtClean="0">
                <a:solidFill>
                  <a:srgbClr val="0070C0"/>
                </a:solidFill>
              </a:rPr>
              <a:t>Θεραπεία της σοβαρής γαλακτικής οξέωσης </a:t>
            </a:r>
          </a:p>
        </p:txBody>
      </p:sp>
      <p:sp>
        <p:nvSpPr>
          <p:cNvPr id="3" name="2 - Θέση περιεχομένου"/>
          <p:cNvSpPr>
            <a:spLocks noGrp="1"/>
          </p:cNvSpPr>
          <p:nvPr>
            <p:ph idx="1"/>
          </p:nvPr>
        </p:nvSpPr>
        <p:spPr>
          <a:xfrm>
            <a:off x="457200" y="2160597"/>
            <a:ext cx="8229600" cy="4411675"/>
          </a:xfrm>
        </p:spPr>
        <p:txBody>
          <a:bodyPr>
            <a:normAutofit fontScale="70000" lnSpcReduction="20000"/>
          </a:bodyPr>
          <a:lstStyle/>
          <a:p>
            <a:pPr eaLnBrk="1" hangingPunct="1">
              <a:defRPr/>
            </a:pPr>
            <a:r>
              <a:rPr lang="el-GR" dirty="0" smtClean="0"/>
              <a:t>Η χορήγηση βάσεως ενδείκνυται μόνο όταν το </a:t>
            </a:r>
            <a:r>
              <a:rPr lang="en-US" dirty="0" smtClean="0"/>
              <a:t>pH</a:t>
            </a:r>
            <a:r>
              <a:rPr lang="el-GR" dirty="0" smtClean="0"/>
              <a:t> πέσει κάτω από 7,1 και υπάρχει αιμοδυναμική αστάθεια παρά τη χορήγηση της βέλτιστης κατά περίπτωση αγωγής (υγρών, ηλεκτρολυτών, αγγειοδραστικών φαρμάκων αντιβιοτικών κ.ά)</a:t>
            </a:r>
          </a:p>
          <a:p>
            <a:pPr eaLnBrk="1" hangingPunct="1">
              <a:defRPr/>
            </a:pPr>
            <a:r>
              <a:rPr lang="el-GR" dirty="0" smtClean="0"/>
              <a:t>Η χορήγηση βάσεως γίνεται κατά προτίμηση με ισότονα διαλύματα διττανθρακικών σε συνεχή έγχυση, ώστε να αποφεύγεται η </a:t>
            </a:r>
            <a:r>
              <a:rPr lang="el-GR" dirty="0" err="1" smtClean="0"/>
              <a:t>υπερνατριαιμία</a:t>
            </a:r>
            <a:r>
              <a:rPr lang="el-GR" dirty="0" smtClean="0"/>
              <a:t> και η απότομη αύξηση του </a:t>
            </a:r>
            <a:r>
              <a:rPr lang="en-US" dirty="0" smtClean="0"/>
              <a:t>CO</a:t>
            </a:r>
            <a:r>
              <a:rPr lang="el-GR" baseline="-25000" dirty="0" smtClean="0"/>
              <a:t>2</a:t>
            </a:r>
            <a:r>
              <a:rPr lang="el-GR" dirty="0" smtClean="0"/>
              <a:t> και με στόχο να επανέρχεται το </a:t>
            </a:r>
            <a:r>
              <a:rPr lang="en-US" dirty="0" smtClean="0"/>
              <a:t>pH</a:t>
            </a:r>
            <a:r>
              <a:rPr lang="el-GR" dirty="0" smtClean="0"/>
              <a:t> κοντά στο 7,2 (συγκέντρωση </a:t>
            </a:r>
            <a:r>
              <a:rPr lang="en-US" dirty="0" smtClean="0"/>
              <a:t>HCO</a:t>
            </a:r>
            <a:r>
              <a:rPr lang="el-GR" baseline="-25000" dirty="0" smtClean="0"/>
              <a:t>3</a:t>
            </a:r>
            <a:r>
              <a:rPr lang="el-GR" baseline="30000" dirty="0" smtClean="0"/>
              <a:t>-</a:t>
            </a:r>
            <a:r>
              <a:rPr lang="el-GR" dirty="0" smtClean="0"/>
              <a:t> κοντά στα 10 </a:t>
            </a:r>
            <a:r>
              <a:rPr lang="en-US" dirty="0" err="1" smtClean="0"/>
              <a:t>mEql</a:t>
            </a:r>
            <a:r>
              <a:rPr lang="el-GR" dirty="0" smtClean="0"/>
              <a:t>/</a:t>
            </a:r>
            <a:r>
              <a:rPr lang="en-US" dirty="0" smtClean="0"/>
              <a:t>L</a:t>
            </a:r>
            <a:r>
              <a:rPr lang="el-GR" dirty="0" smtClean="0"/>
              <a:t>)</a:t>
            </a:r>
          </a:p>
          <a:p>
            <a:pPr eaLnBrk="1" hangingPunct="1">
              <a:defRPr/>
            </a:pPr>
            <a:r>
              <a:rPr lang="en-US" dirty="0" smtClean="0"/>
              <a:t>H</a:t>
            </a:r>
            <a:r>
              <a:rPr lang="el-GR" dirty="0" smtClean="0"/>
              <a:t> χορήγηση </a:t>
            </a:r>
            <a:r>
              <a:rPr lang="en-US" dirty="0" smtClean="0"/>
              <a:t>THAM</a:t>
            </a:r>
            <a:r>
              <a:rPr lang="el-GR" dirty="0" smtClean="0"/>
              <a:t> αποτελεί σωστή επιλογή σε ασθενείς με κατακράτηση </a:t>
            </a:r>
            <a:r>
              <a:rPr lang="en-US" dirty="0" smtClean="0"/>
              <a:t>CO</a:t>
            </a:r>
            <a:r>
              <a:rPr lang="el-GR" baseline="-25000" dirty="0" smtClean="0"/>
              <a:t>2</a:t>
            </a:r>
            <a:r>
              <a:rPr lang="el-GR" dirty="0" smtClean="0"/>
              <a:t>, ωστόσο σε </a:t>
            </a:r>
            <a:r>
              <a:rPr lang="el-GR" dirty="0" err="1" smtClean="0"/>
              <a:t>διασωληνωμένους</a:t>
            </a:r>
            <a:r>
              <a:rPr lang="el-GR" dirty="0" smtClean="0"/>
              <a:t> ασθενείς μία μικρή αύξηση του αερισμού μπορεί να </a:t>
            </a:r>
            <a:r>
              <a:rPr lang="el-GR" dirty="0" err="1" smtClean="0"/>
              <a:t>αντιρροπήσει</a:t>
            </a:r>
            <a:r>
              <a:rPr lang="el-GR" dirty="0" smtClean="0"/>
              <a:t> την αύξηση του </a:t>
            </a:r>
            <a:r>
              <a:rPr lang="en-US" dirty="0" smtClean="0"/>
              <a:t>CO</a:t>
            </a:r>
            <a:r>
              <a:rPr lang="el-GR" baseline="-25000" dirty="0" smtClean="0"/>
              <a:t>2</a:t>
            </a:r>
            <a:r>
              <a:rPr lang="el-GR" dirty="0" smtClean="0"/>
              <a:t>. Υπερβολική όμως αύξηση του αερισμού ενέχει τον κίνδυνο εμφάνισης </a:t>
            </a:r>
            <a:r>
              <a:rPr lang="el-GR" dirty="0" err="1" smtClean="0"/>
              <a:t>βαροτραύματος</a:t>
            </a:r>
            <a:endParaRPr lang="el-GR" dirty="0" smtClean="0"/>
          </a:p>
        </p:txBody>
      </p:sp>
      <p:pic>
        <p:nvPicPr>
          <p:cNvPr id="4" name="Picture 3"/>
          <p:cNvPicPr>
            <a:picLocks noChangeAspect="1" noChangeArrowheads="1"/>
          </p:cNvPicPr>
          <p:nvPr/>
        </p:nvPicPr>
        <p:blipFill>
          <a:blip r:embed="rId2"/>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917596"/>
          </a:xfrm>
        </p:spPr>
        <p:txBody>
          <a:bodyPr/>
          <a:lstStyle/>
          <a:p>
            <a:r>
              <a:rPr lang="el-GR" dirty="0" smtClean="0">
                <a:solidFill>
                  <a:srgbClr val="7030A0"/>
                </a:solidFill>
              </a:rPr>
              <a:t>Πειραματικές θεραπείες</a:t>
            </a:r>
            <a:endParaRPr lang="el-GR" dirty="0">
              <a:solidFill>
                <a:srgbClr val="7030A0"/>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457200" y="2059673"/>
            <a:ext cx="8229600" cy="3607016"/>
          </a:xfrm>
          <a:prstGeom prst="rect">
            <a:avLst/>
          </a:prstGeom>
          <a:noFill/>
          <a:ln w="9525">
            <a:noFill/>
            <a:miter lim="800000"/>
            <a:headEnd/>
            <a:tailEnd/>
          </a:ln>
          <a:effectLst/>
        </p:spPr>
      </p:pic>
      <p:sp>
        <p:nvSpPr>
          <p:cNvPr id="5" name="4 - TextBox"/>
          <p:cNvSpPr txBox="1"/>
          <p:nvPr/>
        </p:nvSpPr>
        <p:spPr>
          <a:xfrm>
            <a:off x="2143108" y="6286520"/>
            <a:ext cx="5784469" cy="369332"/>
          </a:xfrm>
          <a:prstGeom prst="rect">
            <a:avLst/>
          </a:prstGeom>
          <a:noFill/>
        </p:spPr>
        <p:txBody>
          <a:bodyPr wrap="none" rtlCol="0">
            <a:spAutoFit/>
          </a:bodyPr>
          <a:lstStyle/>
          <a:p>
            <a:r>
              <a:rPr lang="en-US" i="1" dirty="0" smtClean="0">
                <a:solidFill>
                  <a:schemeClr val="accent2">
                    <a:lumMod val="60000"/>
                    <a:lumOff val="40000"/>
                  </a:schemeClr>
                </a:solidFill>
              </a:rPr>
              <a:t> </a:t>
            </a:r>
            <a:r>
              <a:rPr lang="en-US" i="1" dirty="0" smtClean="0">
                <a:solidFill>
                  <a:schemeClr val="accent2">
                    <a:lumMod val="60000"/>
                    <a:lumOff val="40000"/>
                  </a:schemeClr>
                </a:solidFill>
              </a:rPr>
              <a:t>Kraut</a:t>
            </a:r>
            <a:r>
              <a:rPr lang="el-GR" i="1" dirty="0" smtClean="0">
                <a:solidFill>
                  <a:schemeClr val="accent2">
                    <a:lumMod val="60000"/>
                    <a:lumOff val="40000"/>
                  </a:schemeClr>
                </a:solidFill>
              </a:rPr>
              <a:t> </a:t>
            </a:r>
            <a:r>
              <a:rPr lang="en-US" i="1" dirty="0" smtClean="0">
                <a:solidFill>
                  <a:schemeClr val="accent2">
                    <a:lumMod val="60000"/>
                    <a:lumOff val="40000"/>
                  </a:schemeClr>
                </a:solidFill>
              </a:rPr>
              <a:t>&amp; </a:t>
            </a:r>
            <a:r>
              <a:rPr lang="en-US" i="1" dirty="0" err="1" smtClean="0">
                <a:solidFill>
                  <a:schemeClr val="accent2">
                    <a:lumMod val="60000"/>
                    <a:lumOff val="40000"/>
                  </a:schemeClr>
                </a:solidFill>
              </a:rPr>
              <a:t>Madias</a:t>
            </a:r>
            <a:r>
              <a:rPr lang="el-GR" i="1" dirty="0" smtClean="0">
                <a:solidFill>
                  <a:schemeClr val="accent2">
                    <a:lumMod val="60000"/>
                    <a:lumOff val="40000"/>
                  </a:schemeClr>
                </a:solidFill>
              </a:rPr>
              <a:t>,</a:t>
            </a:r>
            <a:r>
              <a:rPr lang="en-US" i="1" dirty="0" smtClean="0">
                <a:solidFill>
                  <a:schemeClr val="accent2">
                    <a:lumMod val="60000"/>
                    <a:lumOff val="40000"/>
                  </a:schemeClr>
                </a:solidFill>
              </a:rPr>
              <a:t> Nat Rev </a:t>
            </a:r>
            <a:r>
              <a:rPr lang="en-US" i="1" dirty="0" err="1" smtClean="0">
                <a:solidFill>
                  <a:schemeClr val="accent2">
                    <a:lumMod val="60000"/>
                    <a:lumOff val="40000"/>
                  </a:schemeClr>
                </a:solidFill>
              </a:rPr>
              <a:t>Nephrol</a:t>
            </a:r>
            <a:r>
              <a:rPr lang="en-US" i="1" dirty="0" smtClean="0">
                <a:solidFill>
                  <a:schemeClr val="accent2">
                    <a:lumMod val="60000"/>
                    <a:lumOff val="40000"/>
                  </a:schemeClr>
                </a:solidFill>
              </a:rPr>
              <a:t> </a:t>
            </a:r>
            <a:r>
              <a:rPr lang="en-US" i="1" dirty="0" smtClean="0">
                <a:solidFill>
                  <a:schemeClr val="accent2">
                    <a:lumMod val="60000"/>
                    <a:lumOff val="40000"/>
                  </a:schemeClr>
                </a:solidFill>
              </a:rPr>
              <a:t>8, 589–601 (2012)</a:t>
            </a:r>
            <a:endParaRPr lang="el-GR" i="1" dirty="0">
              <a:solidFill>
                <a:schemeClr val="accent2">
                  <a:lumMod val="60000"/>
                  <a:lumOff val="40000"/>
                </a:schemeClr>
              </a:solidFill>
            </a:endParaRPr>
          </a:p>
        </p:txBody>
      </p:sp>
      <p:pic>
        <p:nvPicPr>
          <p:cNvPr id="6"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ctrTitle"/>
          </p:nvPr>
        </p:nvSpPr>
        <p:spPr>
          <a:xfrm>
            <a:off x="714375" y="1285875"/>
            <a:ext cx="7772400" cy="1470025"/>
          </a:xfrm>
          <a:ln w="76200" cmpd="thickThin">
            <a:solidFill>
              <a:schemeClr val="bg1"/>
            </a:solidFill>
          </a:ln>
        </p:spPr>
        <p:txBody>
          <a:bodyPr/>
          <a:lstStyle/>
          <a:p>
            <a:pPr eaLnBrk="1" hangingPunct="1"/>
            <a:r>
              <a:rPr lang="el-GR" altLang="el-GR" dirty="0" smtClean="0">
                <a:solidFill>
                  <a:srgbClr val="7030A0"/>
                </a:solidFill>
                <a:latin typeface="Comic Sans MS" pitchFamily="66" charset="0"/>
              </a:rPr>
              <a:t>Διαφορική Διάγνωση και Θεραπεία </a:t>
            </a:r>
            <a:r>
              <a:rPr lang="el-GR" altLang="el-GR" dirty="0" err="1" smtClean="0">
                <a:solidFill>
                  <a:srgbClr val="7030A0"/>
                </a:solidFill>
                <a:latin typeface="Comic Sans MS" pitchFamily="66" charset="0"/>
              </a:rPr>
              <a:t>Κετοξεώσεων</a:t>
            </a:r>
            <a:r>
              <a:rPr lang="el-GR" altLang="el-GR" dirty="0" smtClean="0">
                <a:solidFill>
                  <a:srgbClr val="7030A0"/>
                </a:solidFill>
                <a:latin typeface="Comic Sans MS" pitchFamily="66" charset="0"/>
              </a:rPr>
              <a:t> </a:t>
            </a:r>
          </a:p>
        </p:txBody>
      </p:sp>
      <p:sp>
        <p:nvSpPr>
          <p:cNvPr id="3" name="2 - Υπότιτλος"/>
          <p:cNvSpPr>
            <a:spLocks noGrp="1"/>
          </p:cNvSpPr>
          <p:nvPr>
            <p:ph type="subTitle" idx="1"/>
          </p:nvPr>
        </p:nvSpPr>
        <p:spPr>
          <a:xfrm>
            <a:off x="1500188" y="3929063"/>
            <a:ext cx="6400800" cy="1752600"/>
          </a:xfrm>
        </p:spPr>
        <p:txBody>
          <a:bodyPr rtlCol="0">
            <a:normAutofit fontScale="85000" lnSpcReduction="20000"/>
          </a:bodyPr>
          <a:lstStyle/>
          <a:p>
            <a:pPr eaLnBrk="1" fontAlgn="auto" hangingPunct="1">
              <a:spcAft>
                <a:spcPts val="0"/>
              </a:spcAft>
              <a:buFont typeface="Arial" panose="020B0604020202020204" pitchFamily="34" charset="0"/>
              <a:buNone/>
              <a:defRPr/>
            </a:pPr>
            <a:r>
              <a:rPr lang="el-GR" u="sng" dirty="0" err="1" smtClean="0">
                <a:solidFill>
                  <a:schemeClr val="accent2">
                    <a:lumMod val="60000"/>
                    <a:lumOff val="40000"/>
                  </a:schemeClr>
                </a:solidFill>
                <a:latin typeface="Comic Sans MS" pitchFamily="66" charset="0"/>
              </a:rPr>
              <a:t>Ουζούνη</a:t>
            </a:r>
            <a:r>
              <a:rPr lang="el-GR" u="sng" dirty="0" smtClean="0">
                <a:solidFill>
                  <a:schemeClr val="accent2">
                    <a:lumMod val="60000"/>
                    <a:lumOff val="40000"/>
                  </a:schemeClr>
                </a:solidFill>
                <a:latin typeface="Comic Sans MS" pitchFamily="66" charset="0"/>
              </a:rPr>
              <a:t> Αλεξάνδρα </a:t>
            </a:r>
            <a:endParaRPr lang="el-GR" u="sng" dirty="0">
              <a:solidFill>
                <a:schemeClr val="accent2">
                  <a:lumMod val="60000"/>
                  <a:lumOff val="40000"/>
                </a:schemeClr>
              </a:solidFill>
              <a:latin typeface="Comic Sans MS" pitchFamily="66" charset="0"/>
            </a:endParaRPr>
          </a:p>
          <a:p>
            <a:pPr eaLnBrk="1" fontAlgn="auto" hangingPunct="1">
              <a:spcAft>
                <a:spcPts val="0"/>
              </a:spcAft>
              <a:buFont typeface="Arial" panose="020B0604020202020204" pitchFamily="34" charset="0"/>
              <a:buNone/>
              <a:defRPr/>
            </a:pPr>
            <a:r>
              <a:rPr lang="el-GR" u="sng" dirty="0" smtClean="0">
                <a:solidFill>
                  <a:schemeClr val="accent2">
                    <a:lumMod val="60000"/>
                    <a:lumOff val="40000"/>
                  </a:schemeClr>
                </a:solidFill>
                <a:latin typeface="Comic Sans MS" pitchFamily="66" charset="0"/>
              </a:rPr>
              <a:t>Νεφρολόγος</a:t>
            </a:r>
          </a:p>
          <a:p>
            <a:pPr eaLnBrk="1" fontAlgn="auto" hangingPunct="1">
              <a:spcAft>
                <a:spcPts val="0"/>
              </a:spcAft>
              <a:buFont typeface="Arial" panose="020B0604020202020204" pitchFamily="34" charset="0"/>
              <a:buNone/>
              <a:defRPr/>
            </a:pPr>
            <a:r>
              <a:rPr lang="el-GR" u="sng" dirty="0" smtClean="0">
                <a:solidFill>
                  <a:schemeClr val="accent2">
                    <a:lumMod val="60000"/>
                    <a:lumOff val="40000"/>
                  </a:schemeClr>
                </a:solidFill>
                <a:latin typeface="Comic Sans MS" pitchFamily="66" charset="0"/>
              </a:rPr>
              <a:t>Επιμελήτρια Α’</a:t>
            </a:r>
          </a:p>
          <a:p>
            <a:pPr eaLnBrk="1" fontAlgn="auto" hangingPunct="1">
              <a:spcAft>
                <a:spcPts val="0"/>
              </a:spcAft>
              <a:buFont typeface="Arial" panose="020B0604020202020204" pitchFamily="34" charset="0"/>
              <a:buNone/>
              <a:defRPr/>
            </a:pPr>
            <a:r>
              <a:rPr lang="el-GR" u="sng" dirty="0" smtClean="0">
                <a:solidFill>
                  <a:schemeClr val="accent2">
                    <a:lumMod val="60000"/>
                    <a:lumOff val="40000"/>
                  </a:schemeClr>
                </a:solidFill>
                <a:latin typeface="Comic Sans MS" pitchFamily="66" charset="0"/>
              </a:rPr>
              <a:t>Γενικό Νοσοκομείο Καβάλας</a:t>
            </a:r>
          </a:p>
        </p:txBody>
      </p:sp>
      <p:pic>
        <p:nvPicPr>
          <p:cNvPr id="4"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760557"/>
            <a:ext cx="8229600" cy="4525963"/>
          </a:xfrm>
        </p:spPr>
        <p:txBody>
          <a:bodyPr/>
          <a:lstStyle/>
          <a:p>
            <a:r>
              <a:rPr lang="el-GR" sz="2400" dirty="0" smtClean="0"/>
              <a:t>Άνδρας ηλικίας 60 ετών νοσηλεύεται στην ορθοπεδική κλινική σε </a:t>
            </a:r>
            <a:r>
              <a:rPr lang="el-GR" sz="2400" dirty="0" err="1" smtClean="0"/>
              <a:t>ημικωματώδη</a:t>
            </a:r>
            <a:r>
              <a:rPr lang="el-GR" sz="2400" dirty="0" smtClean="0"/>
              <a:t> κατάσταση και </a:t>
            </a:r>
            <a:r>
              <a:rPr lang="en-US" sz="2400" dirty="0" smtClean="0"/>
              <a:t>Shock</a:t>
            </a:r>
          </a:p>
          <a:p>
            <a:pPr lvl="1"/>
            <a:endParaRPr lang="en-US" sz="2000" dirty="0" smtClean="0"/>
          </a:p>
          <a:p>
            <a:pPr lvl="1"/>
            <a:r>
              <a:rPr lang="en-US" sz="2000" dirty="0" smtClean="0"/>
              <a:t>pH: 7,16, PaO</a:t>
            </a:r>
            <a:r>
              <a:rPr lang="en-US" sz="2000" baseline="-25000" dirty="0" smtClean="0"/>
              <a:t>2</a:t>
            </a:r>
            <a:r>
              <a:rPr lang="en-US" sz="2000" dirty="0" smtClean="0"/>
              <a:t>: 39, PaCO</a:t>
            </a:r>
            <a:r>
              <a:rPr lang="en-US" sz="2000" baseline="-25000" dirty="0" smtClean="0"/>
              <a:t>2</a:t>
            </a:r>
            <a:r>
              <a:rPr lang="en-US" sz="2000" dirty="0" smtClean="0"/>
              <a:t>: 42, </a:t>
            </a:r>
            <a:r>
              <a:rPr lang="en-US" sz="2000" dirty="0" smtClean="0"/>
              <a:t>HCO</a:t>
            </a:r>
            <a:r>
              <a:rPr lang="en-US" sz="2000" baseline="-25000" dirty="0" smtClean="0"/>
              <a:t>3</a:t>
            </a:r>
            <a:r>
              <a:rPr lang="el-GR" sz="2000" baseline="30000" dirty="0" smtClean="0"/>
              <a:t>-</a:t>
            </a:r>
            <a:r>
              <a:rPr lang="en-US" sz="2000" dirty="0" smtClean="0"/>
              <a:t>: </a:t>
            </a:r>
            <a:r>
              <a:rPr lang="en-US" sz="2000" dirty="0" smtClean="0"/>
              <a:t>14, Base excess: -14</a:t>
            </a:r>
          </a:p>
          <a:p>
            <a:pPr lvl="1"/>
            <a:endParaRPr lang="en-US" sz="2000" dirty="0" smtClean="0"/>
          </a:p>
          <a:p>
            <a:r>
              <a:rPr lang="el-GR" sz="2400" dirty="0" smtClean="0"/>
              <a:t>Διάγνωση: Μεταβολική οξέωση</a:t>
            </a:r>
          </a:p>
          <a:p>
            <a:pPr lvl="1"/>
            <a:r>
              <a:rPr lang="el-GR" sz="2000" dirty="0" smtClean="0"/>
              <a:t>Αμιγής: όχι</a:t>
            </a:r>
          </a:p>
          <a:p>
            <a:pPr lvl="1"/>
            <a:endParaRPr lang="el-GR" sz="2000" dirty="0" smtClean="0"/>
          </a:p>
          <a:p>
            <a:pPr lvl="1"/>
            <a:r>
              <a:rPr lang="el-GR" sz="2000" dirty="0" smtClean="0"/>
              <a:t>Αναμενόμενη </a:t>
            </a:r>
            <a:r>
              <a:rPr lang="en-US" sz="2000" dirty="0" smtClean="0"/>
              <a:t>PaCO</a:t>
            </a:r>
            <a:r>
              <a:rPr lang="en-US" sz="2000" baseline="-25000" dirty="0" smtClean="0"/>
              <a:t>2</a:t>
            </a:r>
            <a:r>
              <a:rPr lang="en-US" sz="2000" dirty="0" smtClean="0"/>
              <a:t>: </a:t>
            </a:r>
            <a:r>
              <a:rPr lang="el-GR" sz="2000" dirty="0" smtClean="0"/>
              <a:t>27-31</a:t>
            </a:r>
          </a:p>
          <a:p>
            <a:pPr lvl="1"/>
            <a:endParaRPr lang="el-GR" sz="2000" dirty="0" smtClean="0"/>
          </a:p>
          <a:p>
            <a:r>
              <a:rPr lang="el-GR" sz="2400" dirty="0" smtClean="0">
                <a:solidFill>
                  <a:schemeClr val="accent6">
                    <a:lumMod val="60000"/>
                    <a:lumOff val="40000"/>
                  </a:schemeClr>
                </a:solidFill>
              </a:rPr>
              <a:t>Διάγνωση: Μεταβολική οξέωση και Αναπνευστική οξέωση</a:t>
            </a:r>
          </a:p>
        </p:txBody>
      </p:sp>
      <p:sp>
        <p:nvSpPr>
          <p:cNvPr id="5" name="4 - TextBox"/>
          <p:cNvSpPr txBox="1"/>
          <p:nvPr/>
        </p:nvSpPr>
        <p:spPr>
          <a:xfrm>
            <a:off x="827584" y="908720"/>
            <a:ext cx="2609625" cy="523220"/>
          </a:xfrm>
          <a:prstGeom prst="rect">
            <a:avLst/>
          </a:prstGeom>
          <a:noFill/>
        </p:spPr>
        <p:txBody>
          <a:bodyPr wrap="none" rtlCol="0">
            <a:spAutoFit/>
          </a:bodyPr>
          <a:lstStyle/>
          <a:p>
            <a:r>
              <a:rPr lang="el-GR" sz="2800" b="1" dirty="0" smtClean="0">
                <a:solidFill>
                  <a:srgbClr val="7030A0"/>
                </a:solidFill>
              </a:rPr>
              <a:t>Παραδείγματα</a:t>
            </a:r>
            <a:endParaRPr lang="el-GR" sz="2800" b="1" dirty="0">
              <a:solidFill>
                <a:srgbClr val="7030A0"/>
              </a:solidFill>
            </a:endParaRPr>
          </a:p>
        </p:txBody>
      </p:sp>
      <p:sp>
        <p:nvSpPr>
          <p:cNvPr id="6" name="5 - TextBox"/>
          <p:cNvSpPr txBox="1"/>
          <p:nvPr/>
        </p:nvSpPr>
        <p:spPr>
          <a:xfrm>
            <a:off x="4308076" y="6429396"/>
            <a:ext cx="4693080" cy="369332"/>
          </a:xfrm>
          <a:prstGeom prst="rect">
            <a:avLst/>
          </a:prstGeom>
          <a:noFill/>
        </p:spPr>
        <p:txBody>
          <a:bodyPr wrap="none" rtlCol="0">
            <a:spAutoFit/>
          </a:bodyPr>
          <a:lstStyle/>
          <a:p>
            <a:r>
              <a:rPr lang="el-GR" i="1" dirty="0" smtClean="0">
                <a:solidFill>
                  <a:schemeClr val="accent6">
                    <a:lumMod val="60000"/>
                    <a:lumOff val="40000"/>
                  </a:schemeClr>
                </a:solidFill>
              </a:rPr>
              <a:t>Επιστημονικά Χρονικά 2013;18(3):165 - 176</a:t>
            </a:r>
            <a:endParaRPr lang="el-GR" i="1" dirty="0">
              <a:solidFill>
                <a:schemeClr val="accent6">
                  <a:lumMod val="60000"/>
                  <a:lumOff val="40000"/>
                </a:schemeClr>
              </a:solidFill>
            </a:endParaRPr>
          </a:p>
        </p:txBody>
      </p:sp>
      <p:pic>
        <p:nvPicPr>
          <p:cNvPr id="7" name="Picture 3"/>
          <p:cNvPicPr>
            <a:picLocks noChangeAspect="1" noChangeArrowheads="1"/>
          </p:cNvPicPr>
          <p:nvPr/>
        </p:nvPicPr>
        <p:blipFill>
          <a:blip r:embed="rId2"/>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blinds(horizontal)">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457200" y="500042"/>
            <a:ext cx="8229600" cy="917596"/>
          </a:xfrm>
          <a:solidFill>
            <a:schemeClr val="bg1"/>
          </a:solidFill>
          <a:ln w="28575">
            <a:solidFill>
              <a:srgbClr val="002060"/>
            </a:solidFill>
          </a:ln>
        </p:spPr>
        <p:txBody>
          <a:bodyPr/>
          <a:lstStyle/>
          <a:p>
            <a:pPr eaLnBrk="1" hangingPunct="1"/>
            <a:r>
              <a:rPr lang="el-GR" altLang="el-GR" b="1" smtClean="0">
                <a:solidFill>
                  <a:srgbClr val="002060"/>
                </a:solidFill>
                <a:latin typeface="Comic Sans MS" pitchFamily="66" charset="0"/>
              </a:rPr>
              <a:t>Είδη κετοξεώσεων</a:t>
            </a:r>
          </a:p>
        </p:txBody>
      </p:sp>
      <p:sp>
        <p:nvSpPr>
          <p:cNvPr id="3" name="2 - Θέση περιεχομένου"/>
          <p:cNvSpPr>
            <a:spLocks noGrp="1"/>
          </p:cNvSpPr>
          <p:nvPr>
            <p:ph idx="1"/>
          </p:nvPr>
        </p:nvSpPr>
        <p:spPr/>
        <p:txBody>
          <a:bodyPr rtlCol="0">
            <a:normAutofit/>
          </a:bodyPr>
          <a:lstStyle/>
          <a:p>
            <a:pPr marL="514350" indent="-514350" eaLnBrk="1" fontAlgn="auto" hangingPunct="1">
              <a:spcAft>
                <a:spcPts val="0"/>
              </a:spcAft>
              <a:buFont typeface="+mj-lt"/>
              <a:buAutoNum type="arabicPeriod"/>
              <a:defRPr/>
            </a:pPr>
            <a:r>
              <a:rPr lang="el-GR" dirty="0" smtClean="0">
                <a:solidFill>
                  <a:srgbClr val="002F8E"/>
                </a:solidFill>
                <a:latin typeface="Comic Sans MS" pitchFamily="66" charset="0"/>
              </a:rPr>
              <a:t>Κετοξέωση νηστείας</a:t>
            </a:r>
          </a:p>
          <a:p>
            <a:pPr marL="514350" indent="-514350" eaLnBrk="1" fontAlgn="auto" hangingPunct="1">
              <a:spcAft>
                <a:spcPts val="0"/>
              </a:spcAft>
              <a:buFont typeface="+mj-lt"/>
              <a:buAutoNum type="arabicPeriod"/>
              <a:defRPr/>
            </a:pPr>
            <a:r>
              <a:rPr lang="el-GR" dirty="0" smtClean="0">
                <a:solidFill>
                  <a:srgbClr val="002F8E"/>
                </a:solidFill>
                <a:latin typeface="Comic Sans MS" pitchFamily="66" charset="0"/>
              </a:rPr>
              <a:t>Αλκοολική </a:t>
            </a:r>
            <a:r>
              <a:rPr lang="el-GR" dirty="0" err="1" smtClean="0">
                <a:solidFill>
                  <a:srgbClr val="002F8E"/>
                </a:solidFill>
                <a:latin typeface="Comic Sans MS" pitchFamily="66" charset="0"/>
              </a:rPr>
              <a:t>κετοξέωση</a:t>
            </a:r>
            <a:r>
              <a:rPr lang="el-GR" dirty="0" smtClean="0">
                <a:solidFill>
                  <a:srgbClr val="002F8E"/>
                </a:solidFill>
                <a:latin typeface="Comic Sans MS" pitchFamily="66" charset="0"/>
              </a:rPr>
              <a:t> (ΑΚΟ)</a:t>
            </a:r>
          </a:p>
          <a:p>
            <a:pPr marL="514350" indent="-514350" eaLnBrk="1" fontAlgn="auto" hangingPunct="1">
              <a:spcAft>
                <a:spcPts val="0"/>
              </a:spcAft>
              <a:buFont typeface="+mj-lt"/>
              <a:buAutoNum type="arabicPeriod"/>
              <a:defRPr/>
            </a:pPr>
            <a:r>
              <a:rPr lang="el-GR" dirty="0" smtClean="0">
                <a:solidFill>
                  <a:srgbClr val="002F8E"/>
                </a:solidFill>
                <a:latin typeface="Comic Sans MS" pitchFamily="66" charset="0"/>
              </a:rPr>
              <a:t>Διαβητική </a:t>
            </a:r>
            <a:r>
              <a:rPr lang="el-GR" dirty="0" err="1" smtClean="0">
                <a:solidFill>
                  <a:srgbClr val="002F8E"/>
                </a:solidFill>
                <a:latin typeface="Comic Sans MS" pitchFamily="66" charset="0"/>
              </a:rPr>
              <a:t>κετοξέωση</a:t>
            </a:r>
            <a:r>
              <a:rPr lang="el-GR" dirty="0" smtClean="0">
                <a:solidFill>
                  <a:srgbClr val="002F8E"/>
                </a:solidFill>
                <a:latin typeface="Comic Sans MS" pitchFamily="66" charset="0"/>
              </a:rPr>
              <a:t> (ΔΚΟ)</a:t>
            </a:r>
          </a:p>
          <a:p>
            <a:pPr marL="514350" indent="-514350" eaLnBrk="1" fontAlgn="auto" hangingPunct="1">
              <a:spcAft>
                <a:spcPts val="0"/>
              </a:spcAft>
              <a:buFont typeface="+mj-lt"/>
              <a:buAutoNum type="arabicPeriod"/>
              <a:defRPr/>
            </a:pPr>
            <a:r>
              <a:rPr lang="el-GR" dirty="0" smtClean="0">
                <a:solidFill>
                  <a:srgbClr val="002F8E"/>
                </a:solidFill>
                <a:latin typeface="Comic Sans MS" pitchFamily="66" charset="0"/>
              </a:rPr>
              <a:t>Κετοξέωση κατά την διάρκεια της εγκυμοσύνης</a:t>
            </a:r>
          </a:p>
          <a:p>
            <a:pPr marL="514350" lvl="1" indent="-514350" eaLnBrk="1" fontAlgn="auto" hangingPunct="1">
              <a:spcAft>
                <a:spcPts val="0"/>
              </a:spcAft>
              <a:buFont typeface="+mj-lt"/>
              <a:buAutoNum type="arabicPeriod" startAt="5"/>
              <a:defRPr/>
            </a:pPr>
            <a:r>
              <a:rPr lang="el-GR" sz="3200" dirty="0" smtClean="0">
                <a:solidFill>
                  <a:srgbClr val="002F8E"/>
                </a:solidFill>
                <a:latin typeface="Comic Sans MS" pitchFamily="66" charset="0"/>
              </a:rPr>
              <a:t>Κετοξέωση στα πλαίσια δίαιτας πλούσιας σε λιπαρά ή πρωτεΐνες και φτωχής σε υδατάνθρακες</a:t>
            </a:r>
          </a:p>
          <a:p>
            <a:pPr marL="285750" lvl="1" eaLnBrk="1" fontAlgn="auto" hangingPunct="1">
              <a:spcAft>
                <a:spcPts val="0"/>
              </a:spcAft>
              <a:buFont typeface="Arial" panose="020B0604020202020204" pitchFamily="34" charset="0"/>
              <a:buNone/>
              <a:defRPr/>
            </a:pPr>
            <a:endParaRPr lang="el-GR" dirty="0" smtClean="0">
              <a:solidFill>
                <a:srgbClr val="002060"/>
              </a:solidFill>
              <a:latin typeface="Comic Sans MS" pitchFamily="66" charset="0"/>
            </a:endParaRPr>
          </a:p>
        </p:txBody>
      </p:sp>
      <p:pic>
        <p:nvPicPr>
          <p:cNvPr id="4"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714356"/>
            <a:ext cx="8229600" cy="703282"/>
          </a:xfrm>
          <a:ln w="38100">
            <a:solidFill>
              <a:srgbClr val="002060"/>
            </a:solidFill>
          </a:ln>
        </p:spPr>
        <p:txBody>
          <a:bodyPr/>
          <a:lstStyle/>
          <a:p>
            <a:pPr eaLnBrk="1" hangingPunct="1"/>
            <a:r>
              <a:rPr lang="el-GR" altLang="el-GR" sz="3200" dirty="0" smtClean="0">
                <a:solidFill>
                  <a:srgbClr val="002060"/>
                </a:solidFill>
                <a:latin typeface="Comic Sans MS" pitchFamily="66" charset="0"/>
              </a:rPr>
              <a:t>Μεταβολική Οξέωση με αυξημένο Χάσμα ανιόντων – Αίτια </a:t>
            </a:r>
            <a:endParaRPr lang="en-US" altLang="el-GR" sz="3200" dirty="0" smtClean="0">
              <a:solidFill>
                <a:srgbClr val="002060"/>
              </a:solidFill>
              <a:latin typeface="Comic Sans MS" pitchFamily="66" charset="0"/>
            </a:endParaRPr>
          </a:p>
        </p:txBody>
      </p:sp>
      <p:sp>
        <p:nvSpPr>
          <p:cNvPr id="30723" name="Rectangle 4"/>
          <p:cNvSpPr>
            <a:spLocks noGrp="1" noChangeArrowheads="1"/>
          </p:cNvSpPr>
          <p:nvPr>
            <p:ph type="body" sz="half" idx="2"/>
          </p:nvPr>
        </p:nvSpPr>
        <p:spPr>
          <a:xfrm>
            <a:off x="1214438" y="1857375"/>
            <a:ext cx="4038600" cy="4525963"/>
          </a:xfrm>
        </p:spPr>
        <p:txBody>
          <a:bodyPr/>
          <a:lstStyle/>
          <a:p>
            <a:pPr eaLnBrk="1" hangingPunct="1">
              <a:buFont typeface="Arial" charset="0"/>
              <a:buNone/>
              <a:defRPr/>
            </a:pPr>
            <a:r>
              <a:rPr lang="en-US" altLang="el-GR" b="1" dirty="0" smtClean="0">
                <a:solidFill>
                  <a:srgbClr val="002F8E"/>
                </a:solidFill>
                <a:latin typeface="Comic Sans MS" pitchFamily="66" charset="0"/>
              </a:rPr>
              <a:t>M</a:t>
            </a:r>
          </a:p>
          <a:p>
            <a:pPr eaLnBrk="1" hangingPunct="1">
              <a:buFont typeface="Arial" charset="0"/>
              <a:buNone/>
              <a:defRPr/>
            </a:pPr>
            <a:r>
              <a:rPr lang="en-US" altLang="el-GR" b="1" dirty="0" smtClean="0">
                <a:solidFill>
                  <a:srgbClr val="FF0066"/>
                </a:solidFill>
                <a:latin typeface="Comic Sans MS" pitchFamily="66" charset="0"/>
              </a:rPr>
              <a:t>U</a:t>
            </a:r>
          </a:p>
          <a:p>
            <a:pPr eaLnBrk="1" hangingPunct="1">
              <a:buFont typeface="Arial" charset="0"/>
              <a:buNone/>
              <a:defRPr/>
            </a:pPr>
            <a:r>
              <a:rPr lang="en-US" altLang="el-GR" b="1" dirty="0" smtClean="0">
                <a:solidFill>
                  <a:srgbClr val="00FF00"/>
                </a:solidFill>
                <a:latin typeface="Comic Sans MS" pitchFamily="66" charset="0"/>
              </a:rPr>
              <a:t>D</a:t>
            </a:r>
          </a:p>
          <a:p>
            <a:pPr eaLnBrk="1" hangingPunct="1">
              <a:buFont typeface="Arial" charset="0"/>
              <a:buNone/>
              <a:defRPr/>
            </a:pPr>
            <a:r>
              <a:rPr lang="en-US" altLang="el-GR" b="1" dirty="0" smtClean="0">
                <a:solidFill>
                  <a:srgbClr val="00DBD6"/>
                </a:solidFill>
                <a:latin typeface="Comic Sans MS" pitchFamily="66" charset="0"/>
              </a:rPr>
              <a:t>P</a:t>
            </a:r>
          </a:p>
          <a:p>
            <a:pPr eaLnBrk="1" hangingPunct="1">
              <a:buFont typeface="Arial" charset="0"/>
              <a:buNone/>
              <a:defRPr/>
            </a:pPr>
            <a:r>
              <a:rPr lang="en-US" altLang="el-GR" b="1" dirty="0" smtClean="0">
                <a:solidFill>
                  <a:srgbClr val="FF0000"/>
                </a:solidFill>
                <a:latin typeface="Comic Sans MS" pitchFamily="66" charset="0"/>
              </a:rPr>
              <a:t>I</a:t>
            </a:r>
          </a:p>
          <a:p>
            <a:pPr eaLnBrk="1" hangingPunct="1">
              <a:buFont typeface="Arial" charset="0"/>
              <a:buNone/>
              <a:defRPr/>
            </a:pPr>
            <a:r>
              <a:rPr lang="en-US" altLang="el-GR" b="1" dirty="0" smtClean="0">
                <a:solidFill>
                  <a:srgbClr val="7030A0"/>
                </a:solidFill>
                <a:latin typeface="Comic Sans MS" pitchFamily="66" charset="0"/>
              </a:rPr>
              <a:t>L</a:t>
            </a:r>
          </a:p>
          <a:p>
            <a:pPr eaLnBrk="1" hangingPunct="1">
              <a:buFont typeface="Arial" charset="0"/>
              <a:buNone/>
              <a:defRPr/>
            </a:pPr>
            <a:r>
              <a:rPr lang="en-US" altLang="el-GR" b="1" dirty="0" smtClean="0">
                <a:solidFill>
                  <a:schemeClr val="accent5">
                    <a:lumMod val="50000"/>
                  </a:schemeClr>
                </a:solidFill>
                <a:latin typeface="Comic Sans MS" pitchFamily="66" charset="0"/>
              </a:rPr>
              <a:t>E</a:t>
            </a:r>
          </a:p>
          <a:p>
            <a:pPr eaLnBrk="1" hangingPunct="1">
              <a:buFont typeface="Arial" charset="0"/>
              <a:buNone/>
              <a:defRPr/>
            </a:pPr>
            <a:r>
              <a:rPr lang="en-US" altLang="el-GR" b="1" dirty="0" smtClean="0">
                <a:solidFill>
                  <a:srgbClr val="FF3300"/>
                </a:solidFill>
                <a:latin typeface="Comic Sans MS" pitchFamily="66" charset="0"/>
              </a:rPr>
              <a:t>S</a:t>
            </a:r>
            <a:endParaRPr lang="en-US" altLang="el-GR" sz="2400" b="1" dirty="0" smtClean="0">
              <a:solidFill>
                <a:srgbClr val="FF3300"/>
              </a:solidFill>
              <a:latin typeface="Comic Sans MS" pitchFamily="66" charset="0"/>
            </a:endParaRPr>
          </a:p>
          <a:p>
            <a:pPr eaLnBrk="1" hangingPunct="1">
              <a:buFont typeface="Arial" charset="0"/>
              <a:buNone/>
              <a:defRPr/>
            </a:pPr>
            <a:endParaRPr lang="en-US" altLang="el-GR" sz="2400" dirty="0" smtClean="0">
              <a:solidFill>
                <a:srgbClr val="002F8E"/>
              </a:solidFill>
            </a:endParaRPr>
          </a:p>
        </p:txBody>
      </p:sp>
      <p:sp>
        <p:nvSpPr>
          <p:cNvPr id="30724" name="Rectangle 4"/>
          <p:cNvSpPr txBox="1">
            <a:spLocks noChangeArrowheads="1"/>
          </p:cNvSpPr>
          <p:nvPr/>
        </p:nvSpPr>
        <p:spPr bwMode="auto">
          <a:xfrm>
            <a:off x="2928938" y="1857375"/>
            <a:ext cx="4572000" cy="4525963"/>
          </a:xfrm>
          <a:prstGeom prst="rect">
            <a:avLst/>
          </a:prstGeom>
          <a:noFill/>
          <a:ln w="9525">
            <a:noFill/>
            <a:miter lim="800000"/>
            <a:headEnd/>
            <a:tailEnd/>
          </a:ln>
        </p:spPr>
        <p:txBody>
          <a:bodyPr/>
          <a:lstStyle/>
          <a:p>
            <a:pPr marL="342900" indent="-342900" eaLnBrk="1" hangingPunct="1">
              <a:spcBef>
                <a:spcPct val="20000"/>
              </a:spcBef>
              <a:defRPr/>
            </a:pPr>
            <a:r>
              <a:rPr lang="en-US" altLang="el-GR" sz="2800" b="1" dirty="0">
                <a:solidFill>
                  <a:srgbClr val="003296"/>
                </a:solidFill>
                <a:latin typeface="Comic Sans MS" pitchFamily="66" charset="0"/>
              </a:rPr>
              <a:t>Methanol</a:t>
            </a:r>
          </a:p>
          <a:p>
            <a:pPr marL="342900" indent="-342900" eaLnBrk="1" hangingPunct="1">
              <a:spcBef>
                <a:spcPct val="20000"/>
              </a:spcBef>
              <a:defRPr/>
            </a:pPr>
            <a:r>
              <a:rPr lang="en-US" altLang="el-GR" sz="2800" b="1" dirty="0">
                <a:solidFill>
                  <a:srgbClr val="FF0066"/>
                </a:solidFill>
                <a:latin typeface="Comic Sans MS" pitchFamily="66" charset="0"/>
              </a:rPr>
              <a:t>Uremia</a:t>
            </a:r>
          </a:p>
          <a:p>
            <a:pPr marL="342900" indent="-342900" eaLnBrk="1" hangingPunct="1">
              <a:spcBef>
                <a:spcPct val="20000"/>
              </a:spcBef>
              <a:defRPr/>
            </a:pPr>
            <a:r>
              <a:rPr lang="en-US" altLang="el-GR" sz="2800" b="1" dirty="0">
                <a:solidFill>
                  <a:srgbClr val="00FF00"/>
                </a:solidFill>
                <a:latin typeface="Comic Sans MS" pitchFamily="66" charset="0"/>
              </a:rPr>
              <a:t>DKA, AKA</a:t>
            </a:r>
          </a:p>
          <a:p>
            <a:pPr marL="342900" indent="-342900" eaLnBrk="1" hangingPunct="1">
              <a:spcBef>
                <a:spcPct val="20000"/>
              </a:spcBef>
              <a:defRPr/>
            </a:pPr>
            <a:r>
              <a:rPr lang="en-US" altLang="el-GR" sz="2800" b="1" dirty="0">
                <a:solidFill>
                  <a:srgbClr val="00DBD6"/>
                </a:solidFill>
                <a:latin typeface="Comic Sans MS" pitchFamily="66" charset="0"/>
              </a:rPr>
              <a:t>Paraldehyde</a:t>
            </a:r>
          </a:p>
          <a:p>
            <a:pPr marL="342900" indent="-342900" eaLnBrk="1" hangingPunct="1">
              <a:spcBef>
                <a:spcPct val="20000"/>
              </a:spcBef>
              <a:defRPr/>
            </a:pPr>
            <a:r>
              <a:rPr lang="en-US" altLang="el-GR" sz="2800" b="1" dirty="0" err="1">
                <a:solidFill>
                  <a:srgbClr val="FF0000"/>
                </a:solidFill>
                <a:latin typeface="Comic Sans MS" pitchFamily="66" charset="0"/>
              </a:rPr>
              <a:t>Isoniazid</a:t>
            </a:r>
            <a:endParaRPr lang="en-US" altLang="el-GR" sz="2800" b="1" dirty="0">
              <a:solidFill>
                <a:srgbClr val="FF0000"/>
              </a:solidFill>
              <a:latin typeface="Comic Sans MS" pitchFamily="66" charset="0"/>
            </a:endParaRPr>
          </a:p>
          <a:p>
            <a:pPr marL="342900" indent="-342900" eaLnBrk="1" hangingPunct="1">
              <a:spcBef>
                <a:spcPct val="20000"/>
              </a:spcBef>
              <a:defRPr/>
            </a:pPr>
            <a:r>
              <a:rPr lang="en-US" altLang="el-GR" sz="2800" b="1" dirty="0">
                <a:solidFill>
                  <a:srgbClr val="7030A0"/>
                </a:solidFill>
                <a:latin typeface="Comic Sans MS" pitchFamily="66" charset="0"/>
              </a:rPr>
              <a:t>Lactic Acidosis</a:t>
            </a:r>
          </a:p>
          <a:p>
            <a:pPr marL="342900" indent="-342900" eaLnBrk="1" hangingPunct="1">
              <a:spcBef>
                <a:spcPct val="20000"/>
              </a:spcBef>
              <a:defRPr/>
            </a:pPr>
            <a:r>
              <a:rPr lang="en-US" altLang="el-GR" sz="2800" b="1" dirty="0">
                <a:solidFill>
                  <a:schemeClr val="accent5">
                    <a:lumMod val="50000"/>
                  </a:schemeClr>
                </a:solidFill>
                <a:latin typeface="Comic Sans MS" pitchFamily="66" charset="0"/>
              </a:rPr>
              <a:t>Ethanol, Ethylene glycol</a:t>
            </a:r>
          </a:p>
          <a:p>
            <a:pPr marL="342900" indent="-342900" eaLnBrk="1" hangingPunct="1">
              <a:spcBef>
                <a:spcPct val="20000"/>
              </a:spcBef>
              <a:defRPr/>
            </a:pPr>
            <a:r>
              <a:rPr lang="en-US" altLang="el-GR" sz="2800" b="1" dirty="0" err="1">
                <a:solidFill>
                  <a:srgbClr val="FF3300"/>
                </a:solidFill>
                <a:latin typeface="Comic Sans MS" pitchFamily="66" charset="0"/>
              </a:rPr>
              <a:t>Salicylates</a:t>
            </a:r>
            <a:r>
              <a:rPr lang="en-US" altLang="el-GR" sz="2800" b="1" dirty="0">
                <a:solidFill>
                  <a:srgbClr val="FF3300"/>
                </a:solidFill>
                <a:latin typeface="Comic Sans MS" pitchFamily="66" charset="0"/>
              </a:rPr>
              <a:t>, Starvation</a:t>
            </a:r>
          </a:p>
          <a:p>
            <a:pPr marL="342900" indent="-342900" eaLnBrk="1" hangingPunct="1">
              <a:spcBef>
                <a:spcPct val="20000"/>
              </a:spcBef>
              <a:buFont typeface="Arial" charset="0"/>
              <a:buChar char="•"/>
              <a:defRPr/>
            </a:pPr>
            <a:endParaRPr lang="en-US" altLang="el-GR" sz="2800" dirty="0">
              <a:latin typeface="Calibri" pitchFamily="34" charset="0"/>
            </a:endParaRPr>
          </a:p>
        </p:txBody>
      </p:sp>
      <p:pic>
        <p:nvPicPr>
          <p:cNvPr id="5"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p:nvPr>
        </p:nvSpPr>
        <p:spPr>
          <a:xfrm>
            <a:off x="457200" y="500042"/>
            <a:ext cx="8229600" cy="696933"/>
          </a:xfrm>
          <a:ln w="38100">
            <a:solidFill>
              <a:srgbClr val="002060"/>
            </a:solidFill>
          </a:ln>
        </p:spPr>
        <p:txBody>
          <a:bodyPr/>
          <a:lstStyle/>
          <a:p>
            <a:pPr eaLnBrk="1" hangingPunct="1"/>
            <a:r>
              <a:rPr lang="el-GR" altLang="el-GR" smtClean="0">
                <a:solidFill>
                  <a:srgbClr val="002060"/>
                </a:solidFill>
                <a:latin typeface="Comic Sans MS" pitchFamily="66" charset="0"/>
              </a:rPr>
              <a:t>Θεραπευτικά Βήματα</a:t>
            </a:r>
          </a:p>
        </p:txBody>
      </p:sp>
      <p:pic>
        <p:nvPicPr>
          <p:cNvPr id="56323" name="3 - Θέση περιεχομένου" descr="Καταγραφή"/>
          <p:cNvPicPr>
            <a:picLocks noGrp="1"/>
          </p:cNvPicPr>
          <p:nvPr>
            <p:ph idx="1"/>
          </p:nvPr>
        </p:nvPicPr>
        <p:blipFill>
          <a:blip r:embed="rId3" cstate="print"/>
          <a:srcRect/>
          <a:stretch>
            <a:fillRect/>
          </a:stretch>
        </p:blipFill>
        <p:spPr>
          <a:xfrm>
            <a:off x="395288" y="1285875"/>
            <a:ext cx="8462962" cy="5357813"/>
          </a:xfrm>
          <a:ln w="31750">
            <a:solidFill>
              <a:srgbClr val="002060"/>
            </a:solidFill>
          </a:ln>
        </p:spPr>
      </p:pic>
      <p:pic>
        <p:nvPicPr>
          <p:cNvPr id="4" name="Picture 3"/>
          <p:cNvPicPr>
            <a:picLocks noChangeAspect="1" noChangeArrowheads="1"/>
          </p:cNvPicPr>
          <p:nvPr/>
        </p:nvPicPr>
        <p:blipFill>
          <a:blip r:embed="rId4"/>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 Τίτλος"/>
          <p:cNvSpPr>
            <a:spLocks noGrp="1"/>
          </p:cNvSpPr>
          <p:nvPr>
            <p:ph type="title"/>
          </p:nvPr>
        </p:nvSpPr>
        <p:spPr>
          <a:xfrm>
            <a:off x="457200" y="642918"/>
            <a:ext cx="8229600" cy="774720"/>
          </a:xfrm>
          <a:ln w="38100">
            <a:solidFill>
              <a:srgbClr val="002060"/>
            </a:solidFill>
          </a:ln>
        </p:spPr>
        <p:txBody>
          <a:bodyPr/>
          <a:lstStyle/>
          <a:p>
            <a:r>
              <a:rPr lang="el-GR" altLang="el-GR" sz="3600" b="1" smtClean="0">
                <a:solidFill>
                  <a:srgbClr val="002060"/>
                </a:solidFill>
                <a:latin typeface="Comic Sans MS" pitchFamily="66" charset="0"/>
              </a:rPr>
              <a:t>Ενδείξεις χορήγησης διττανθρακικών </a:t>
            </a:r>
          </a:p>
        </p:txBody>
      </p:sp>
      <p:sp>
        <p:nvSpPr>
          <p:cNvPr id="79875" name="2 - Θέση περιεχομένου"/>
          <p:cNvSpPr>
            <a:spLocks noGrp="1"/>
          </p:cNvSpPr>
          <p:nvPr>
            <p:ph idx="1"/>
          </p:nvPr>
        </p:nvSpPr>
        <p:spPr>
          <a:xfrm>
            <a:off x="428625" y="1643063"/>
            <a:ext cx="8229600" cy="4525962"/>
          </a:xfrm>
        </p:spPr>
        <p:txBody>
          <a:bodyPr/>
          <a:lstStyle/>
          <a:p>
            <a:r>
              <a:rPr lang="el-GR" altLang="el-GR" sz="2800" smtClean="0">
                <a:solidFill>
                  <a:srgbClr val="002F8E"/>
                </a:solidFill>
                <a:latin typeface="Comic Sans MS" pitchFamily="66" charset="0"/>
              </a:rPr>
              <a:t>Σκεφτείτε την χορήγηση μόνο </a:t>
            </a:r>
            <a:r>
              <a:rPr lang="en-US" altLang="el-GR" sz="2800" smtClean="0">
                <a:solidFill>
                  <a:srgbClr val="002F8E"/>
                </a:solidFill>
                <a:latin typeface="Comic Sans MS" pitchFamily="66" charset="0"/>
              </a:rPr>
              <a:t>pH&lt;7</a:t>
            </a:r>
            <a:r>
              <a:rPr lang="el-GR" altLang="el-GR" sz="2800" smtClean="0">
                <a:solidFill>
                  <a:srgbClr val="002F8E"/>
                </a:solidFill>
                <a:latin typeface="Comic Sans MS" pitchFamily="66" charset="0"/>
              </a:rPr>
              <a:t>,</a:t>
            </a:r>
            <a:r>
              <a:rPr lang="en-US" altLang="el-GR" sz="2800" smtClean="0">
                <a:solidFill>
                  <a:srgbClr val="002F8E"/>
                </a:solidFill>
                <a:latin typeface="Comic Sans MS" pitchFamily="66" charset="0"/>
              </a:rPr>
              <a:t>0</a:t>
            </a:r>
            <a:r>
              <a:rPr lang="el-GR" altLang="el-GR" sz="2800" smtClean="0">
                <a:solidFill>
                  <a:srgbClr val="002F8E"/>
                </a:solidFill>
                <a:latin typeface="Comic Sans MS" pitchFamily="66" charset="0"/>
              </a:rPr>
              <a:t> μετά την 1</a:t>
            </a:r>
            <a:r>
              <a:rPr lang="el-GR" altLang="el-GR" sz="2800" baseline="30000" smtClean="0">
                <a:solidFill>
                  <a:srgbClr val="002F8E"/>
                </a:solidFill>
                <a:latin typeface="Comic Sans MS" pitchFamily="66" charset="0"/>
              </a:rPr>
              <a:t>η</a:t>
            </a:r>
            <a:r>
              <a:rPr lang="el-GR" altLang="el-GR" sz="2800" smtClean="0">
                <a:solidFill>
                  <a:srgbClr val="002F8E"/>
                </a:solidFill>
                <a:latin typeface="Comic Sans MS" pitchFamily="66" charset="0"/>
              </a:rPr>
              <a:t> ώρα θεραπείας</a:t>
            </a:r>
          </a:p>
          <a:p>
            <a:r>
              <a:rPr lang="el-GR" altLang="el-GR" sz="2800" smtClean="0">
                <a:solidFill>
                  <a:srgbClr val="002F8E"/>
                </a:solidFill>
                <a:latin typeface="Comic Sans MS" pitchFamily="66" charset="0"/>
              </a:rPr>
              <a:t>Οξέωση απειλητική για την ζωή του ασθενούς </a:t>
            </a:r>
          </a:p>
          <a:p>
            <a:r>
              <a:rPr lang="el-GR" altLang="el-GR" sz="2800" smtClean="0">
                <a:solidFill>
                  <a:srgbClr val="002F8E"/>
                </a:solidFill>
                <a:latin typeface="Comic Sans MS" pitchFamily="66" charset="0"/>
              </a:rPr>
              <a:t>Συνύπαρξη: </a:t>
            </a:r>
          </a:p>
          <a:p>
            <a:pPr lvl="1"/>
            <a:r>
              <a:rPr lang="el-GR" altLang="el-GR" sz="2400" smtClean="0">
                <a:solidFill>
                  <a:srgbClr val="003CB4"/>
                </a:solidFill>
                <a:latin typeface="Comic Sans MS" pitchFamily="66" charset="0"/>
              </a:rPr>
              <a:t>Σήψης</a:t>
            </a:r>
          </a:p>
          <a:p>
            <a:pPr lvl="1"/>
            <a:r>
              <a:rPr lang="el-GR" altLang="el-GR" sz="2400" smtClean="0">
                <a:solidFill>
                  <a:srgbClr val="003CB4"/>
                </a:solidFill>
                <a:latin typeface="Comic Sans MS" pitchFamily="66" charset="0"/>
              </a:rPr>
              <a:t>Γαλακτικής οξέωσης </a:t>
            </a:r>
          </a:p>
          <a:p>
            <a:pPr lvl="1"/>
            <a:r>
              <a:rPr lang="el-GR" altLang="el-GR" sz="2400" smtClean="0">
                <a:solidFill>
                  <a:srgbClr val="003CB4"/>
                </a:solidFill>
                <a:latin typeface="Comic Sans MS" pitchFamily="66" charset="0"/>
              </a:rPr>
              <a:t>Σοβαρής υπερχλωραιμικής ΜΟ</a:t>
            </a:r>
            <a:r>
              <a:rPr lang="el-GR" altLang="el-GR" sz="2400" smtClean="0">
                <a:solidFill>
                  <a:srgbClr val="002F8E"/>
                </a:solidFill>
                <a:latin typeface="Comic Sans MS" pitchFamily="66" charset="0"/>
              </a:rPr>
              <a:t> </a:t>
            </a:r>
          </a:p>
          <a:p>
            <a:r>
              <a:rPr lang="el-GR" altLang="el-GR" sz="2800" smtClean="0">
                <a:solidFill>
                  <a:srgbClr val="002F8E"/>
                </a:solidFill>
                <a:latin typeface="Comic Sans MS" pitchFamily="66" charset="0"/>
              </a:rPr>
              <a:t>Αιμοδυναμική αστάθεια</a:t>
            </a:r>
          </a:p>
          <a:p>
            <a:r>
              <a:rPr lang="el-GR" altLang="el-GR" sz="2800" smtClean="0">
                <a:solidFill>
                  <a:srgbClr val="002F8E"/>
                </a:solidFill>
                <a:latin typeface="Comic Sans MS" pitchFamily="66" charset="0"/>
              </a:rPr>
              <a:t>Αρρυθμίες</a:t>
            </a:r>
            <a:endParaRPr lang="en-US" altLang="el-GR" sz="2800" smtClean="0">
              <a:solidFill>
                <a:srgbClr val="002F8E"/>
              </a:solidFill>
              <a:latin typeface="Comic Sans MS" pitchFamily="66" charset="0"/>
            </a:endParaRPr>
          </a:p>
        </p:txBody>
      </p:sp>
      <p:pic>
        <p:nvPicPr>
          <p:cNvPr id="4"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Τίτλος"/>
          <p:cNvSpPr>
            <a:spLocks noGrp="1"/>
          </p:cNvSpPr>
          <p:nvPr>
            <p:ph type="title"/>
          </p:nvPr>
        </p:nvSpPr>
        <p:spPr>
          <a:xfrm>
            <a:off x="457200" y="714356"/>
            <a:ext cx="8229600" cy="554057"/>
          </a:xfrm>
          <a:ln w="38100">
            <a:solidFill>
              <a:srgbClr val="002060"/>
            </a:solidFill>
          </a:ln>
        </p:spPr>
        <p:txBody>
          <a:bodyPr/>
          <a:lstStyle/>
          <a:p>
            <a:r>
              <a:rPr lang="el-GR" altLang="el-GR" sz="2800" dirty="0" smtClean="0">
                <a:solidFill>
                  <a:srgbClr val="002060"/>
                </a:solidFill>
                <a:latin typeface="Comic Sans MS" pitchFamily="66" charset="0"/>
              </a:rPr>
              <a:t>Χορήγηση </a:t>
            </a:r>
            <a:r>
              <a:rPr lang="el-GR" altLang="el-GR" sz="2800" dirty="0" err="1" smtClean="0">
                <a:solidFill>
                  <a:srgbClr val="002060"/>
                </a:solidFill>
                <a:latin typeface="Comic Sans MS" pitchFamily="66" charset="0"/>
              </a:rPr>
              <a:t>διττανθρακικών</a:t>
            </a:r>
            <a:r>
              <a:rPr lang="el-GR" altLang="el-GR" sz="2800" dirty="0" smtClean="0">
                <a:solidFill>
                  <a:srgbClr val="002060"/>
                </a:solidFill>
                <a:latin typeface="Comic Sans MS" pitchFamily="66" charset="0"/>
              </a:rPr>
              <a:t>: Θεραπευτικό σχήμα</a:t>
            </a:r>
          </a:p>
        </p:txBody>
      </p:sp>
      <p:sp>
        <p:nvSpPr>
          <p:cNvPr id="80899" name="Rectangle 5"/>
          <p:cNvSpPr>
            <a:spLocks noChangeArrowheads="1"/>
          </p:cNvSpPr>
          <p:nvPr/>
        </p:nvSpPr>
        <p:spPr bwMode="auto">
          <a:xfrm>
            <a:off x="1285875" y="1500188"/>
            <a:ext cx="6643688" cy="461962"/>
          </a:xfrm>
          <a:prstGeom prst="rect">
            <a:avLst/>
          </a:prstGeom>
          <a:solidFill>
            <a:srgbClr val="CCFFFF"/>
          </a:solidFill>
          <a:ln w="57150" cmpd="tri">
            <a:solidFill>
              <a:srgbClr val="00FFFF"/>
            </a:solidFill>
            <a:miter lim="800000"/>
            <a:headEnd/>
            <a:tailEnd/>
          </a:ln>
        </p:spPr>
        <p:txBody>
          <a:bodyPr>
            <a:spAutoFit/>
          </a:bodyPr>
          <a:lstStyle/>
          <a:p>
            <a:pPr algn="ctr" eaLnBrk="1" hangingPunct="1"/>
            <a:r>
              <a:rPr lang="el-GR" altLang="el-GR" sz="2400">
                <a:latin typeface="Comic Sans MS" pitchFamily="66" charset="0"/>
              </a:rPr>
              <a:t>Εκτίμηση ανάγκης για διττανθρακικά </a:t>
            </a:r>
          </a:p>
        </p:txBody>
      </p:sp>
      <p:sp>
        <p:nvSpPr>
          <p:cNvPr id="80900" name="Rectangle 5"/>
          <p:cNvSpPr>
            <a:spLocks noChangeArrowheads="1"/>
          </p:cNvSpPr>
          <p:nvPr/>
        </p:nvSpPr>
        <p:spPr bwMode="auto">
          <a:xfrm>
            <a:off x="1285875" y="2428875"/>
            <a:ext cx="1428750" cy="461963"/>
          </a:xfrm>
          <a:prstGeom prst="rect">
            <a:avLst/>
          </a:prstGeom>
          <a:solidFill>
            <a:srgbClr val="CCFFFF"/>
          </a:solidFill>
          <a:ln w="38100" cmpd="dbl">
            <a:solidFill>
              <a:srgbClr val="00FFFF"/>
            </a:solidFill>
            <a:miter lim="800000"/>
            <a:headEnd/>
            <a:tailEnd/>
          </a:ln>
        </p:spPr>
        <p:txBody>
          <a:bodyPr>
            <a:spAutoFit/>
          </a:bodyPr>
          <a:lstStyle/>
          <a:p>
            <a:pPr algn="ctr" eaLnBrk="1" hangingPunct="1"/>
            <a:r>
              <a:rPr lang="en-US" altLang="el-GR" sz="2400">
                <a:latin typeface="Comic Sans MS" pitchFamily="66" charset="0"/>
              </a:rPr>
              <a:t>pH &lt; 6,9</a:t>
            </a:r>
            <a:endParaRPr lang="el-GR" altLang="el-GR" sz="2400">
              <a:latin typeface="Comic Sans MS" pitchFamily="66" charset="0"/>
            </a:endParaRPr>
          </a:p>
        </p:txBody>
      </p:sp>
      <p:sp>
        <p:nvSpPr>
          <p:cNvPr id="80901" name="Rectangle 5"/>
          <p:cNvSpPr>
            <a:spLocks noChangeArrowheads="1"/>
          </p:cNvSpPr>
          <p:nvPr/>
        </p:nvSpPr>
        <p:spPr bwMode="auto">
          <a:xfrm>
            <a:off x="3786188" y="2428875"/>
            <a:ext cx="1785937" cy="461963"/>
          </a:xfrm>
          <a:prstGeom prst="rect">
            <a:avLst/>
          </a:prstGeom>
          <a:solidFill>
            <a:srgbClr val="CCFFFF"/>
          </a:solidFill>
          <a:ln w="38100" cmpd="dbl">
            <a:solidFill>
              <a:srgbClr val="00FFFF"/>
            </a:solidFill>
            <a:miter lim="800000"/>
            <a:headEnd/>
            <a:tailEnd/>
          </a:ln>
        </p:spPr>
        <p:txBody>
          <a:bodyPr>
            <a:spAutoFit/>
          </a:bodyPr>
          <a:lstStyle/>
          <a:p>
            <a:pPr algn="ctr" eaLnBrk="1" hangingPunct="1"/>
            <a:r>
              <a:rPr lang="en-US" altLang="el-GR" sz="2400">
                <a:latin typeface="Comic Sans MS" pitchFamily="66" charset="0"/>
              </a:rPr>
              <a:t>pH 6,9-7,0</a:t>
            </a:r>
            <a:endParaRPr lang="el-GR" altLang="el-GR" sz="2400">
              <a:latin typeface="Comic Sans MS" pitchFamily="66" charset="0"/>
            </a:endParaRPr>
          </a:p>
        </p:txBody>
      </p:sp>
      <p:sp>
        <p:nvSpPr>
          <p:cNvPr id="80902" name="Rectangle 5"/>
          <p:cNvSpPr>
            <a:spLocks noChangeArrowheads="1"/>
          </p:cNvSpPr>
          <p:nvPr/>
        </p:nvSpPr>
        <p:spPr bwMode="auto">
          <a:xfrm>
            <a:off x="6572250" y="2428875"/>
            <a:ext cx="1428750" cy="461963"/>
          </a:xfrm>
          <a:prstGeom prst="rect">
            <a:avLst/>
          </a:prstGeom>
          <a:solidFill>
            <a:srgbClr val="CCFFFF"/>
          </a:solidFill>
          <a:ln w="38100" cmpd="dbl">
            <a:solidFill>
              <a:srgbClr val="00FFFF"/>
            </a:solidFill>
            <a:miter lim="800000"/>
            <a:headEnd/>
            <a:tailEnd/>
          </a:ln>
        </p:spPr>
        <p:txBody>
          <a:bodyPr>
            <a:spAutoFit/>
          </a:bodyPr>
          <a:lstStyle/>
          <a:p>
            <a:pPr algn="ctr" eaLnBrk="1" hangingPunct="1"/>
            <a:r>
              <a:rPr lang="en-US" altLang="el-GR" sz="2400">
                <a:latin typeface="Comic Sans MS" pitchFamily="66" charset="0"/>
              </a:rPr>
              <a:t>pH &gt; 7</a:t>
            </a:r>
            <a:endParaRPr lang="el-GR" altLang="el-GR" sz="2400">
              <a:latin typeface="Comic Sans MS" pitchFamily="66" charset="0"/>
            </a:endParaRPr>
          </a:p>
        </p:txBody>
      </p:sp>
      <p:sp>
        <p:nvSpPr>
          <p:cNvPr id="80903" name="Rectangle 5"/>
          <p:cNvSpPr>
            <a:spLocks noChangeArrowheads="1"/>
          </p:cNvSpPr>
          <p:nvPr/>
        </p:nvSpPr>
        <p:spPr bwMode="auto">
          <a:xfrm>
            <a:off x="500063" y="3286125"/>
            <a:ext cx="2500312" cy="1200150"/>
          </a:xfrm>
          <a:prstGeom prst="rect">
            <a:avLst/>
          </a:prstGeom>
          <a:solidFill>
            <a:srgbClr val="CCFFFF"/>
          </a:solidFill>
          <a:ln w="28575">
            <a:solidFill>
              <a:srgbClr val="00FFFF"/>
            </a:solidFill>
            <a:miter lim="800000"/>
            <a:headEnd/>
            <a:tailEnd/>
          </a:ln>
        </p:spPr>
        <p:txBody>
          <a:bodyPr>
            <a:spAutoFit/>
          </a:bodyPr>
          <a:lstStyle/>
          <a:p>
            <a:pPr algn="ctr" eaLnBrk="1" hangingPunct="1"/>
            <a:r>
              <a:rPr lang="el-GR" altLang="el-GR" dirty="0">
                <a:latin typeface="Comic Sans MS" pitchFamily="66" charset="0"/>
              </a:rPr>
              <a:t>Χορηγήστε 100 </a:t>
            </a:r>
            <a:r>
              <a:rPr lang="en-US" altLang="el-GR" dirty="0">
                <a:latin typeface="Comic Sans MS" pitchFamily="66" charset="0"/>
              </a:rPr>
              <a:t>mEq NaHCO</a:t>
            </a:r>
            <a:r>
              <a:rPr lang="en-US" altLang="el-GR" baseline="-25000" dirty="0">
                <a:latin typeface="Comic Sans MS" pitchFamily="66" charset="0"/>
              </a:rPr>
              <a:t>3</a:t>
            </a:r>
            <a:r>
              <a:rPr lang="en-US" altLang="el-GR" dirty="0">
                <a:latin typeface="Comic Sans MS" pitchFamily="66" charset="0"/>
              </a:rPr>
              <a:t> </a:t>
            </a:r>
            <a:r>
              <a:rPr lang="el-GR" altLang="el-GR" dirty="0">
                <a:latin typeface="Comic Sans MS" pitchFamily="66" charset="0"/>
              </a:rPr>
              <a:t>σε 400 </a:t>
            </a:r>
            <a:r>
              <a:rPr lang="en-US" altLang="el-GR" dirty="0">
                <a:latin typeface="Comic Sans MS" pitchFamily="66" charset="0"/>
              </a:rPr>
              <a:t>ml </a:t>
            </a:r>
            <a:r>
              <a:rPr lang="el-GR" altLang="el-GR" dirty="0">
                <a:latin typeface="Comic Sans MS" pitchFamily="66" charset="0"/>
              </a:rPr>
              <a:t>Η</a:t>
            </a:r>
            <a:r>
              <a:rPr lang="el-GR" altLang="el-GR" baseline="-25000" dirty="0">
                <a:latin typeface="Comic Sans MS" pitchFamily="66" charset="0"/>
              </a:rPr>
              <a:t>2</a:t>
            </a:r>
            <a:r>
              <a:rPr lang="el-GR" altLang="el-GR" dirty="0">
                <a:latin typeface="Comic Sans MS" pitchFamily="66" charset="0"/>
              </a:rPr>
              <a:t>Ο με ρυθμό 200 </a:t>
            </a:r>
            <a:r>
              <a:rPr lang="en-US" altLang="el-GR" dirty="0" smtClean="0">
                <a:latin typeface="Comic Sans MS" pitchFamily="66" charset="0"/>
              </a:rPr>
              <a:t>ml/</a:t>
            </a:r>
            <a:r>
              <a:rPr lang="el-GR" altLang="el-GR" dirty="0" smtClean="0">
                <a:latin typeface="Comic Sans MS" pitchFamily="66" charset="0"/>
              </a:rPr>
              <a:t>ώρα</a:t>
            </a:r>
            <a:endParaRPr lang="el-GR" altLang="el-GR" dirty="0">
              <a:latin typeface="Comic Sans MS" pitchFamily="66" charset="0"/>
            </a:endParaRPr>
          </a:p>
        </p:txBody>
      </p:sp>
      <p:sp>
        <p:nvSpPr>
          <p:cNvPr id="80904" name="Rectangle 5"/>
          <p:cNvSpPr>
            <a:spLocks noChangeArrowheads="1"/>
          </p:cNvSpPr>
          <p:nvPr/>
        </p:nvSpPr>
        <p:spPr bwMode="auto">
          <a:xfrm>
            <a:off x="3571875" y="3286125"/>
            <a:ext cx="2286000" cy="1200150"/>
          </a:xfrm>
          <a:prstGeom prst="rect">
            <a:avLst/>
          </a:prstGeom>
          <a:solidFill>
            <a:srgbClr val="CCFFFF"/>
          </a:solidFill>
          <a:ln w="28575">
            <a:solidFill>
              <a:srgbClr val="00FFFF"/>
            </a:solidFill>
            <a:miter lim="800000"/>
            <a:headEnd/>
            <a:tailEnd/>
          </a:ln>
        </p:spPr>
        <p:txBody>
          <a:bodyPr>
            <a:spAutoFit/>
          </a:bodyPr>
          <a:lstStyle/>
          <a:p>
            <a:pPr algn="ctr" eaLnBrk="1" hangingPunct="1"/>
            <a:r>
              <a:rPr lang="el-GR" altLang="el-GR" dirty="0">
                <a:latin typeface="Comic Sans MS" pitchFamily="66" charset="0"/>
              </a:rPr>
              <a:t>Χορηγήστε </a:t>
            </a:r>
            <a:r>
              <a:rPr lang="en-US" altLang="el-GR" dirty="0">
                <a:latin typeface="Comic Sans MS" pitchFamily="66" charset="0"/>
              </a:rPr>
              <a:t>50</a:t>
            </a:r>
            <a:r>
              <a:rPr lang="el-GR" altLang="el-GR" dirty="0">
                <a:latin typeface="Comic Sans MS" pitchFamily="66" charset="0"/>
              </a:rPr>
              <a:t> </a:t>
            </a:r>
            <a:r>
              <a:rPr lang="en-US" altLang="el-GR" dirty="0">
                <a:latin typeface="Comic Sans MS" pitchFamily="66" charset="0"/>
              </a:rPr>
              <a:t>mEq NaHCO</a:t>
            </a:r>
            <a:r>
              <a:rPr lang="en-US" altLang="el-GR" baseline="-25000" dirty="0">
                <a:latin typeface="Comic Sans MS" pitchFamily="66" charset="0"/>
              </a:rPr>
              <a:t>3</a:t>
            </a:r>
            <a:r>
              <a:rPr lang="en-US" altLang="el-GR" dirty="0">
                <a:latin typeface="Comic Sans MS" pitchFamily="66" charset="0"/>
              </a:rPr>
              <a:t> </a:t>
            </a:r>
            <a:r>
              <a:rPr lang="el-GR" altLang="el-GR" dirty="0">
                <a:latin typeface="Comic Sans MS" pitchFamily="66" charset="0"/>
              </a:rPr>
              <a:t>σε </a:t>
            </a:r>
            <a:r>
              <a:rPr lang="en-US" altLang="el-GR" dirty="0">
                <a:latin typeface="Comic Sans MS" pitchFamily="66" charset="0"/>
              </a:rPr>
              <a:t>2</a:t>
            </a:r>
            <a:r>
              <a:rPr lang="el-GR" altLang="el-GR" dirty="0">
                <a:latin typeface="Comic Sans MS" pitchFamily="66" charset="0"/>
              </a:rPr>
              <a:t>00 </a:t>
            </a:r>
            <a:r>
              <a:rPr lang="en-US" altLang="el-GR" dirty="0">
                <a:latin typeface="Comic Sans MS" pitchFamily="66" charset="0"/>
              </a:rPr>
              <a:t>ml </a:t>
            </a:r>
            <a:r>
              <a:rPr lang="el-GR" altLang="el-GR" dirty="0">
                <a:latin typeface="Comic Sans MS" pitchFamily="66" charset="0"/>
              </a:rPr>
              <a:t>Η</a:t>
            </a:r>
            <a:r>
              <a:rPr lang="el-GR" altLang="el-GR" baseline="-25000" dirty="0">
                <a:latin typeface="Comic Sans MS" pitchFamily="66" charset="0"/>
              </a:rPr>
              <a:t>2</a:t>
            </a:r>
            <a:r>
              <a:rPr lang="el-GR" altLang="el-GR" dirty="0">
                <a:latin typeface="Comic Sans MS" pitchFamily="66" charset="0"/>
              </a:rPr>
              <a:t>Ο με ρυθμό 200 </a:t>
            </a:r>
            <a:r>
              <a:rPr lang="en-US" altLang="el-GR" dirty="0" smtClean="0">
                <a:latin typeface="Comic Sans MS" pitchFamily="66" charset="0"/>
              </a:rPr>
              <a:t>ml/</a:t>
            </a:r>
            <a:r>
              <a:rPr lang="el-GR" altLang="el-GR" dirty="0" smtClean="0">
                <a:latin typeface="Comic Sans MS" pitchFamily="66" charset="0"/>
              </a:rPr>
              <a:t>ώρα</a:t>
            </a:r>
            <a:endParaRPr lang="el-GR" altLang="el-GR" dirty="0">
              <a:latin typeface="Comic Sans MS" pitchFamily="66" charset="0"/>
            </a:endParaRPr>
          </a:p>
        </p:txBody>
      </p:sp>
      <p:sp>
        <p:nvSpPr>
          <p:cNvPr id="80905" name="Rectangle 5"/>
          <p:cNvSpPr>
            <a:spLocks noChangeArrowheads="1"/>
          </p:cNvSpPr>
          <p:nvPr/>
        </p:nvSpPr>
        <p:spPr bwMode="auto">
          <a:xfrm>
            <a:off x="6429375" y="3286125"/>
            <a:ext cx="1928813" cy="400050"/>
          </a:xfrm>
          <a:prstGeom prst="rect">
            <a:avLst/>
          </a:prstGeom>
          <a:solidFill>
            <a:srgbClr val="CCFFFF"/>
          </a:solidFill>
          <a:ln w="38100">
            <a:solidFill>
              <a:srgbClr val="00FFFF"/>
            </a:solidFill>
            <a:miter lim="800000"/>
            <a:headEnd/>
            <a:tailEnd/>
          </a:ln>
        </p:spPr>
        <p:txBody>
          <a:bodyPr>
            <a:spAutoFit/>
          </a:bodyPr>
          <a:lstStyle/>
          <a:p>
            <a:pPr algn="ctr" eaLnBrk="1" hangingPunct="1"/>
            <a:r>
              <a:rPr lang="el-GR" altLang="el-GR" sz="2000" b="1">
                <a:latin typeface="Comic Sans MS" pitchFamily="66" charset="0"/>
              </a:rPr>
              <a:t>Όχι </a:t>
            </a:r>
            <a:r>
              <a:rPr lang="en-US" altLang="el-GR" sz="2000" b="1">
                <a:latin typeface="Comic Sans MS" pitchFamily="66" charset="0"/>
              </a:rPr>
              <a:t>NaHCO</a:t>
            </a:r>
            <a:r>
              <a:rPr lang="en-US" altLang="el-GR" sz="2000" b="1" baseline="-25000">
                <a:latin typeface="Comic Sans MS" pitchFamily="66" charset="0"/>
              </a:rPr>
              <a:t>3</a:t>
            </a:r>
            <a:endParaRPr lang="el-GR" altLang="el-GR" sz="2000" b="1" baseline="-25000">
              <a:latin typeface="Comic Sans MS" pitchFamily="66" charset="0"/>
            </a:endParaRPr>
          </a:p>
        </p:txBody>
      </p:sp>
      <p:sp>
        <p:nvSpPr>
          <p:cNvPr id="80906" name="Rectangle 5"/>
          <p:cNvSpPr>
            <a:spLocks noChangeArrowheads="1"/>
          </p:cNvSpPr>
          <p:nvPr/>
        </p:nvSpPr>
        <p:spPr bwMode="auto">
          <a:xfrm>
            <a:off x="928688" y="5286375"/>
            <a:ext cx="4286250" cy="1016000"/>
          </a:xfrm>
          <a:prstGeom prst="rect">
            <a:avLst/>
          </a:prstGeom>
          <a:solidFill>
            <a:srgbClr val="CCFFFF"/>
          </a:solidFill>
          <a:ln w="76200" cmpd="tri">
            <a:solidFill>
              <a:srgbClr val="00DBD6"/>
            </a:solidFill>
            <a:miter lim="800000"/>
            <a:headEnd/>
            <a:tailEnd/>
          </a:ln>
        </p:spPr>
        <p:txBody>
          <a:bodyPr>
            <a:spAutoFit/>
          </a:bodyPr>
          <a:lstStyle/>
          <a:p>
            <a:pPr algn="ctr" eaLnBrk="1" hangingPunct="1"/>
            <a:r>
              <a:rPr lang="el-GR" altLang="el-GR" sz="2000">
                <a:latin typeface="Comic Sans MS" pitchFamily="66" charset="0"/>
              </a:rPr>
              <a:t>Επανάληψη χορήγησης </a:t>
            </a:r>
            <a:r>
              <a:rPr lang="en-US" altLang="el-GR" sz="2000">
                <a:latin typeface="Comic Sans MS" pitchFamily="66" charset="0"/>
              </a:rPr>
              <a:t>NaHCO</a:t>
            </a:r>
            <a:r>
              <a:rPr lang="en-US" altLang="el-GR" sz="2000" baseline="-25000">
                <a:latin typeface="Comic Sans MS" pitchFamily="66" charset="0"/>
              </a:rPr>
              <a:t>3</a:t>
            </a:r>
            <a:r>
              <a:rPr lang="en-US" altLang="el-GR" sz="2000">
                <a:latin typeface="Comic Sans MS" pitchFamily="66" charset="0"/>
              </a:rPr>
              <a:t> </a:t>
            </a:r>
            <a:r>
              <a:rPr lang="el-GR" altLang="el-GR" sz="2000">
                <a:latin typeface="Comic Sans MS" pitchFamily="66" charset="0"/>
              </a:rPr>
              <a:t>κάθε 2 ώρες μέχρι το </a:t>
            </a:r>
            <a:r>
              <a:rPr lang="en-US" altLang="el-GR" sz="2000">
                <a:latin typeface="Comic Sans MS" pitchFamily="66" charset="0"/>
              </a:rPr>
              <a:t>pH&gt;7,0 </a:t>
            </a:r>
            <a:r>
              <a:rPr lang="el-GR" altLang="el-GR" sz="2000">
                <a:latin typeface="Comic Sans MS" pitchFamily="66" charset="0"/>
              </a:rPr>
              <a:t>παρακολούθηση Κ</a:t>
            </a:r>
            <a:r>
              <a:rPr lang="el-GR" altLang="el-GR" sz="2000" baseline="30000">
                <a:latin typeface="Comic Sans MS" pitchFamily="66" charset="0"/>
              </a:rPr>
              <a:t>+</a:t>
            </a:r>
          </a:p>
        </p:txBody>
      </p:sp>
      <p:sp>
        <p:nvSpPr>
          <p:cNvPr id="14" name="13 - Βέλος προς τα κάτω"/>
          <p:cNvSpPr/>
          <p:nvPr/>
        </p:nvSpPr>
        <p:spPr>
          <a:xfrm>
            <a:off x="1928813" y="1928813"/>
            <a:ext cx="214312" cy="500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15" name="14 - Βέλος προς τα κάτω"/>
          <p:cNvSpPr/>
          <p:nvPr/>
        </p:nvSpPr>
        <p:spPr>
          <a:xfrm>
            <a:off x="4572000" y="1928813"/>
            <a:ext cx="214313" cy="500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16" name="15 - Βέλος προς τα κάτω"/>
          <p:cNvSpPr/>
          <p:nvPr/>
        </p:nvSpPr>
        <p:spPr>
          <a:xfrm>
            <a:off x="7215188" y="1928813"/>
            <a:ext cx="214312" cy="500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18" name="17 - Βέλος προς τα κάτω"/>
          <p:cNvSpPr/>
          <p:nvPr/>
        </p:nvSpPr>
        <p:spPr>
          <a:xfrm>
            <a:off x="1928813" y="2857500"/>
            <a:ext cx="214312"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19" name="18 - Βέλος προς τα κάτω"/>
          <p:cNvSpPr/>
          <p:nvPr/>
        </p:nvSpPr>
        <p:spPr>
          <a:xfrm>
            <a:off x="4572000" y="2857500"/>
            <a:ext cx="214313"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20" name="19 - Βέλος προς τα κάτω"/>
          <p:cNvSpPr/>
          <p:nvPr/>
        </p:nvSpPr>
        <p:spPr>
          <a:xfrm>
            <a:off x="7215188" y="2857500"/>
            <a:ext cx="214312"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21" name="20 - Βέλος προς τα κάτω"/>
          <p:cNvSpPr/>
          <p:nvPr/>
        </p:nvSpPr>
        <p:spPr>
          <a:xfrm>
            <a:off x="4572000" y="4857750"/>
            <a:ext cx="214313"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22" name="21 - Βέλος προς τα κάτω"/>
          <p:cNvSpPr/>
          <p:nvPr/>
        </p:nvSpPr>
        <p:spPr>
          <a:xfrm>
            <a:off x="1928813" y="4857750"/>
            <a:ext cx="214312"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23" name="Rectangle 5"/>
          <p:cNvSpPr>
            <a:spLocks noChangeArrowheads="1"/>
          </p:cNvSpPr>
          <p:nvPr/>
        </p:nvSpPr>
        <p:spPr bwMode="auto">
          <a:xfrm>
            <a:off x="500063" y="4500563"/>
            <a:ext cx="5357812" cy="369887"/>
          </a:xfrm>
          <a:prstGeom prst="rect">
            <a:avLst/>
          </a:prstGeom>
          <a:solidFill>
            <a:schemeClr val="accent2">
              <a:lumMod val="20000"/>
              <a:lumOff val="80000"/>
            </a:schemeClr>
          </a:solidFill>
          <a:ln w="28575">
            <a:solidFill>
              <a:schemeClr val="accent2">
                <a:lumMod val="60000"/>
                <a:lumOff val="40000"/>
              </a:schemeClr>
            </a:solidFill>
            <a:miter lim="800000"/>
            <a:headEnd/>
            <a:tailEnd/>
          </a:ln>
        </p:spPr>
        <p:txBody>
          <a:bodyPr>
            <a:spAutoFit/>
          </a:bodyPr>
          <a:lstStyle/>
          <a:p>
            <a:pPr algn="ctr" eaLnBrk="1" hangingPunct="1">
              <a:defRPr/>
            </a:pPr>
            <a:r>
              <a:rPr lang="el-GR" dirty="0">
                <a:latin typeface="Comic Sans MS" pitchFamily="66" charset="0"/>
              </a:rPr>
              <a:t>Συγχορήγηση 20 </a:t>
            </a:r>
            <a:r>
              <a:rPr lang="en-US" dirty="0">
                <a:latin typeface="Comic Sans MS" pitchFamily="66" charset="0"/>
              </a:rPr>
              <a:t>mEq</a:t>
            </a:r>
            <a:r>
              <a:rPr lang="el-GR" dirty="0">
                <a:latin typeface="Comic Sans MS" pitchFamily="66" charset="0"/>
              </a:rPr>
              <a:t> </a:t>
            </a:r>
            <a:r>
              <a:rPr lang="en-US" dirty="0" err="1">
                <a:latin typeface="Comic Sans MS" pitchFamily="66" charset="0"/>
              </a:rPr>
              <a:t>KCl</a:t>
            </a:r>
            <a:endParaRPr lang="el-GR" dirty="0">
              <a:latin typeface="Comic Sans MS" pitchFamily="66" charset="0"/>
            </a:endParaRPr>
          </a:p>
        </p:txBody>
      </p:sp>
      <p:sp>
        <p:nvSpPr>
          <p:cNvPr id="24" name="23 - Ορθογώνιο"/>
          <p:cNvSpPr/>
          <p:nvPr/>
        </p:nvSpPr>
        <p:spPr>
          <a:xfrm>
            <a:off x="6084888" y="4797425"/>
            <a:ext cx="2808287" cy="1107996"/>
          </a:xfrm>
          <a:prstGeom prst="rect">
            <a:avLst/>
          </a:prstGeom>
          <a:solidFill>
            <a:schemeClr val="accent2">
              <a:lumMod val="60000"/>
              <a:lumOff val="40000"/>
            </a:schemeClr>
          </a:solidFill>
          <a:ln w="57150" cmpd="thinThick">
            <a:solidFill>
              <a:schemeClr val="accent2">
                <a:lumMod val="75000"/>
              </a:schemeClr>
            </a:solidFill>
          </a:ln>
        </p:spPr>
        <p:txBody>
          <a:bodyPr>
            <a:spAutoFit/>
          </a:bodyPr>
          <a:lstStyle/>
          <a:p>
            <a:pPr algn="ctr">
              <a:defRPr/>
            </a:pPr>
            <a:r>
              <a:rPr lang="el-GR" altLang="el-GR" sz="2200" b="1" dirty="0">
                <a:latin typeface="Comic Sans MS" pitchFamily="66" charset="0"/>
              </a:rPr>
              <a:t>Συνιστώμενη δόση: </a:t>
            </a:r>
            <a:r>
              <a:rPr lang="en-US" altLang="el-GR" sz="2200" dirty="0">
                <a:latin typeface="Comic Sans MS" pitchFamily="66" charset="0"/>
              </a:rPr>
              <a:t>1-2 </a:t>
            </a:r>
            <a:r>
              <a:rPr lang="en-US" altLang="el-GR" sz="2200" dirty="0" smtClean="0">
                <a:latin typeface="Comic Sans MS" pitchFamily="66" charset="0"/>
              </a:rPr>
              <a:t>mEq/kg</a:t>
            </a:r>
            <a:r>
              <a:rPr lang="el-GR" altLang="el-GR" sz="2200" dirty="0" smtClean="0">
                <a:latin typeface="Comic Sans MS" pitchFamily="66" charset="0"/>
              </a:rPr>
              <a:t>ΣΒ</a:t>
            </a:r>
            <a:r>
              <a:rPr lang="en-US" altLang="el-GR" sz="2200" dirty="0" smtClean="0">
                <a:latin typeface="Comic Sans MS" pitchFamily="66" charset="0"/>
              </a:rPr>
              <a:t> </a:t>
            </a:r>
            <a:r>
              <a:rPr lang="el-GR" altLang="el-GR" sz="2200" dirty="0">
                <a:latin typeface="Comic Sans MS" pitchFamily="66" charset="0"/>
              </a:rPr>
              <a:t>σε</a:t>
            </a:r>
            <a:r>
              <a:rPr lang="en-US" altLang="el-GR" sz="2200" dirty="0">
                <a:latin typeface="Comic Sans MS" pitchFamily="66" charset="0"/>
              </a:rPr>
              <a:t> </a:t>
            </a:r>
            <a:r>
              <a:rPr lang="en-US" altLang="el-GR" sz="2200" dirty="0" smtClean="0">
                <a:latin typeface="Comic Sans MS" pitchFamily="66" charset="0"/>
              </a:rPr>
              <a:t>2</a:t>
            </a:r>
            <a:r>
              <a:rPr lang="el-GR" altLang="el-GR" sz="2200" dirty="0" smtClean="0">
                <a:latin typeface="Comic Sans MS" pitchFamily="66" charset="0"/>
              </a:rPr>
              <a:t> ώρες</a:t>
            </a:r>
            <a:endParaRPr lang="el-GR" sz="2200" dirty="0"/>
          </a:p>
        </p:txBody>
      </p:sp>
      <p:pic>
        <p:nvPicPr>
          <p:cNvPr id="25"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 Τίτλος"/>
          <p:cNvSpPr>
            <a:spLocks noGrp="1"/>
          </p:cNvSpPr>
          <p:nvPr>
            <p:ph type="title"/>
          </p:nvPr>
        </p:nvSpPr>
        <p:spPr>
          <a:xfrm>
            <a:off x="457200" y="642918"/>
            <a:ext cx="8229600" cy="774720"/>
          </a:xfrm>
          <a:ln w="38100">
            <a:solidFill>
              <a:srgbClr val="002F8E"/>
            </a:solidFill>
          </a:ln>
        </p:spPr>
        <p:txBody>
          <a:bodyPr/>
          <a:lstStyle/>
          <a:p>
            <a:r>
              <a:rPr lang="el-GR" altLang="el-GR" smtClean="0">
                <a:solidFill>
                  <a:srgbClr val="002060"/>
                </a:solidFill>
                <a:latin typeface="Comic Sans MS" pitchFamily="66" charset="0"/>
              </a:rPr>
              <a:t>Εγκεφαλικό οίδημα </a:t>
            </a:r>
          </a:p>
        </p:txBody>
      </p:sp>
      <p:sp>
        <p:nvSpPr>
          <p:cNvPr id="89091" name="2 - Θέση περιεχομένου"/>
          <p:cNvSpPr>
            <a:spLocks noGrp="1"/>
          </p:cNvSpPr>
          <p:nvPr>
            <p:ph idx="1"/>
          </p:nvPr>
        </p:nvSpPr>
        <p:spPr>
          <a:xfrm>
            <a:off x="428625" y="1643063"/>
            <a:ext cx="8229600" cy="4614862"/>
          </a:xfrm>
        </p:spPr>
        <p:txBody>
          <a:bodyPr/>
          <a:lstStyle/>
          <a:p>
            <a:r>
              <a:rPr lang="el-GR" altLang="el-GR" sz="2800" dirty="0" smtClean="0">
                <a:solidFill>
                  <a:srgbClr val="002F8E"/>
                </a:solidFill>
                <a:latin typeface="Comic Sans MS" pitchFamily="66" charset="0"/>
              </a:rPr>
              <a:t>Σοβαρή και μείζονα επιπλοκή</a:t>
            </a:r>
          </a:p>
          <a:p>
            <a:r>
              <a:rPr lang="el-GR" altLang="el-GR" sz="2800" dirty="0" smtClean="0">
                <a:solidFill>
                  <a:srgbClr val="002F8E"/>
                </a:solidFill>
                <a:latin typeface="Comic Sans MS" pitchFamily="66" charset="0"/>
              </a:rPr>
              <a:t>Εμφανίζεται με την πλήρη κλινική του εικόνα κυρίως στα παιδία</a:t>
            </a:r>
          </a:p>
          <a:p>
            <a:r>
              <a:rPr lang="el-GR" altLang="el-GR" sz="2800" dirty="0" smtClean="0">
                <a:solidFill>
                  <a:srgbClr val="002F8E"/>
                </a:solidFill>
                <a:latin typeface="Comic Sans MS" pitchFamily="66" charset="0"/>
              </a:rPr>
              <a:t>Παρατηρείται στο 1-2% των παιδιών με ΔΚΟ</a:t>
            </a:r>
          </a:p>
          <a:p>
            <a:r>
              <a:rPr lang="el-GR" altLang="el-GR" sz="2800" dirty="0" smtClean="0">
                <a:solidFill>
                  <a:srgbClr val="002F8E"/>
                </a:solidFill>
                <a:latin typeface="Comic Sans MS" pitchFamily="66" charset="0"/>
              </a:rPr>
              <a:t>Θνητότητα: &gt; 70%</a:t>
            </a:r>
          </a:p>
          <a:p>
            <a:r>
              <a:rPr lang="el-GR" altLang="el-GR" sz="2800" dirty="0" smtClean="0">
                <a:solidFill>
                  <a:srgbClr val="002F8E"/>
                </a:solidFill>
                <a:latin typeface="Comic Sans MS" pitchFamily="66" charset="0"/>
              </a:rPr>
              <a:t>Μόνο το 15% επανέρχεται χωρίς μόνιμη βλάβη </a:t>
            </a:r>
          </a:p>
          <a:p>
            <a:r>
              <a:rPr lang="el-GR" altLang="el-GR" sz="2800" dirty="0" smtClean="0">
                <a:solidFill>
                  <a:srgbClr val="002F8E"/>
                </a:solidFill>
                <a:latin typeface="Comic Sans MS" pitchFamily="66" charset="0"/>
              </a:rPr>
              <a:t>Τυπικά εμφανίζεται το 1</a:t>
            </a:r>
            <a:r>
              <a:rPr lang="el-GR" altLang="el-GR" sz="2800" baseline="30000" dirty="0" smtClean="0">
                <a:solidFill>
                  <a:srgbClr val="002F8E"/>
                </a:solidFill>
                <a:latin typeface="Comic Sans MS" pitchFamily="66" charset="0"/>
              </a:rPr>
              <a:t>ο</a:t>
            </a:r>
            <a:r>
              <a:rPr lang="el-GR" altLang="el-GR" sz="2800" dirty="0" smtClean="0">
                <a:solidFill>
                  <a:srgbClr val="002F8E"/>
                </a:solidFill>
                <a:latin typeface="Comic Sans MS" pitchFamily="66" charset="0"/>
              </a:rPr>
              <a:t> 24ωρο μετά από την έναρξη της θεραπείας, συχνά μετά από παροδική βελτίωση της κλινικής κατάστασης </a:t>
            </a:r>
            <a:endParaRPr lang="el-GR" altLang="el-GR" sz="2800" dirty="0" smtClean="0">
              <a:latin typeface="Comic Sans MS" pitchFamily="66" charset="0"/>
            </a:endParaRPr>
          </a:p>
          <a:p>
            <a:endParaRPr lang="el-GR" altLang="el-GR" sz="2800" dirty="0" smtClean="0">
              <a:latin typeface="Comic Sans MS" pitchFamily="66" charset="0"/>
            </a:endParaRPr>
          </a:p>
        </p:txBody>
      </p:sp>
      <p:pic>
        <p:nvPicPr>
          <p:cNvPr id="4"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571480"/>
            <a:ext cx="8229600" cy="571520"/>
          </a:xfrm>
          <a:ln w="28575">
            <a:solidFill>
              <a:srgbClr val="002F8E"/>
            </a:solidFill>
          </a:ln>
        </p:spPr>
        <p:txBody>
          <a:bodyPr/>
          <a:lstStyle/>
          <a:p>
            <a:pPr eaLnBrk="1" hangingPunct="1"/>
            <a:r>
              <a:rPr lang="el-GR" altLang="el-GR" sz="3600" b="1" smtClean="0">
                <a:solidFill>
                  <a:srgbClr val="001642"/>
                </a:solidFill>
                <a:latin typeface="Comic Sans MS" pitchFamily="66" charset="0"/>
              </a:rPr>
              <a:t>Αίτια εγκεφαλικού οιδήματος</a:t>
            </a:r>
            <a:endParaRPr lang="en-US" altLang="el-GR" sz="3600" b="1" smtClean="0">
              <a:solidFill>
                <a:srgbClr val="001642"/>
              </a:solidFill>
              <a:latin typeface="Comic Sans MS" pitchFamily="66" charset="0"/>
            </a:endParaRPr>
          </a:p>
        </p:txBody>
      </p:sp>
      <p:sp>
        <p:nvSpPr>
          <p:cNvPr id="90115" name="3 - Θέση κειμένου"/>
          <p:cNvSpPr>
            <a:spLocks noGrp="1"/>
          </p:cNvSpPr>
          <p:nvPr>
            <p:ph type="body" idx="1"/>
          </p:nvPr>
        </p:nvSpPr>
        <p:spPr>
          <a:xfrm>
            <a:off x="500063" y="2357438"/>
            <a:ext cx="8218487" cy="639762"/>
          </a:xfrm>
        </p:spPr>
        <p:txBody>
          <a:bodyPr/>
          <a:lstStyle/>
          <a:p>
            <a:pPr eaLnBrk="1" hangingPunct="1">
              <a:lnSpc>
                <a:spcPct val="90000"/>
              </a:lnSpc>
            </a:pPr>
            <a:r>
              <a:rPr lang="el-GR" altLang="el-GR" sz="2000" b="0" smtClean="0">
                <a:solidFill>
                  <a:srgbClr val="002F8E"/>
                </a:solidFill>
                <a:latin typeface="Comic Sans MS" pitchFamily="66" charset="0"/>
              </a:rPr>
              <a:t>Ο μηχανισμός δημιουργίας εγκεφαλικού οιδήματος δεν είναι πλήρως κατανοητός</a:t>
            </a:r>
            <a:endParaRPr lang="en-US" altLang="el-GR" sz="2000" b="0" smtClean="0">
              <a:solidFill>
                <a:srgbClr val="002F8E"/>
              </a:solidFill>
              <a:latin typeface="Comic Sans MS" pitchFamily="66" charset="0"/>
            </a:endParaRPr>
          </a:p>
          <a:p>
            <a:pPr eaLnBrk="1" hangingPunct="1">
              <a:lnSpc>
                <a:spcPct val="90000"/>
              </a:lnSpc>
              <a:buFont typeface="Arial" charset="0"/>
              <a:buChar char="•"/>
            </a:pPr>
            <a:r>
              <a:rPr lang="el-GR" altLang="el-GR" sz="2000" b="0" smtClean="0">
                <a:solidFill>
                  <a:srgbClr val="003CB4"/>
                </a:solidFill>
                <a:latin typeface="Comic Sans MS" pitchFamily="66" charset="0"/>
              </a:rPr>
              <a:t>Πολλοί πιθανοί εμπλεκόμενοι παράγοντες </a:t>
            </a:r>
          </a:p>
          <a:p>
            <a:pPr eaLnBrk="1" hangingPunct="1">
              <a:lnSpc>
                <a:spcPct val="90000"/>
              </a:lnSpc>
              <a:buFont typeface="Arial" charset="0"/>
              <a:buChar char="•"/>
            </a:pPr>
            <a:r>
              <a:rPr lang="el-GR" altLang="el-GR" sz="2000" b="0" smtClean="0">
                <a:solidFill>
                  <a:srgbClr val="003CB4"/>
                </a:solidFill>
                <a:latin typeface="Comic Sans MS" pitchFamily="66" charset="0"/>
              </a:rPr>
              <a:t>Ιατρογενές;</a:t>
            </a:r>
            <a:endParaRPr lang="en-US" altLang="el-GR" sz="2000" b="0" smtClean="0">
              <a:solidFill>
                <a:srgbClr val="003CB4"/>
              </a:solidFill>
              <a:latin typeface="Comic Sans MS" pitchFamily="66" charset="0"/>
            </a:endParaRPr>
          </a:p>
          <a:p>
            <a:pPr eaLnBrk="1" hangingPunct="1">
              <a:lnSpc>
                <a:spcPct val="90000"/>
              </a:lnSpc>
              <a:buFont typeface="Arial" charset="0"/>
              <a:buChar char="•"/>
            </a:pPr>
            <a:r>
              <a:rPr lang="el-GR" altLang="el-GR" sz="2000" b="0" smtClean="0">
                <a:solidFill>
                  <a:srgbClr val="003CB4"/>
                </a:solidFill>
                <a:latin typeface="Comic Sans MS" pitchFamily="66" charset="0"/>
              </a:rPr>
              <a:t> Πιθανά αίτια: </a:t>
            </a:r>
            <a:endParaRPr lang="el-GR" altLang="el-GR" sz="2000" b="0" smtClean="0">
              <a:solidFill>
                <a:srgbClr val="003CB4"/>
              </a:solidFill>
            </a:endParaRPr>
          </a:p>
        </p:txBody>
      </p:sp>
      <p:sp>
        <p:nvSpPr>
          <p:cNvPr id="90116" name="Content Placeholder 2"/>
          <p:cNvSpPr>
            <a:spLocks noGrp="1"/>
          </p:cNvSpPr>
          <p:nvPr>
            <p:ph sz="half" idx="2"/>
          </p:nvPr>
        </p:nvSpPr>
        <p:spPr>
          <a:xfrm>
            <a:off x="611188" y="3068639"/>
            <a:ext cx="4040187" cy="3503634"/>
          </a:xfrm>
        </p:spPr>
        <p:txBody>
          <a:bodyPr/>
          <a:lstStyle/>
          <a:p>
            <a:pPr eaLnBrk="1" hangingPunct="1">
              <a:lnSpc>
                <a:spcPct val="90000"/>
              </a:lnSpc>
              <a:buClr>
                <a:schemeClr val="tx1"/>
              </a:buClr>
            </a:pPr>
            <a:r>
              <a:rPr lang="el-GR" altLang="el-GR" sz="1600" b="1" dirty="0" smtClean="0">
                <a:solidFill>
                  <a:srgbClr val="800000"/>
                </a:solidFill>
                <a:latin typeface="Comic Sans MS" pitchFamily="66" charset="0"/>
              </a:rPr>
              <a:t>Ταχεία η απότομη μείωση της </a:t>
            </a:r>
            <a:r>
              <a:rPr lang="el-GR" altLang="el-GR" sz="1600" b="1" dirty="0" err="1" smtClean="0">
                <a:solidFill>
                  <a:srgbClr val="800000"/>
                </a:solidFill>
                <a:latin typeface="Comic Sans MS" pitchFamily="66" charset="0"/>
              </a:rPr>
              <a:t>ωσμωτικότητας</a:t>
            </a:r>
            <a:r>
              <a:rPr lang="el-GR" altLang="el-GR" sz="1600" b="1" dirty="0" smtClean="0">
                <a:solidFill>
                  <a:srgbClr val="800000"/>
                </a:solidFill>
                <a:latin typeface="Comic Sans MS" pitchFamily="66" charset="0"/>
              </a:rPr>
              <a:t> στα πλαίσια της θεραπείας </a:t>
            </a:r>
            <a:r>
              <a:rPr lang="el-GR" altLang="el-GR" sz="1600" b="1" dirty="0" smtClean="0">
                <a:solidFill>
                  <a:srgbClr val="800000"/>
                </a:solidFill>
                <a:latin typeface="Comic Sans MS" pitchFamily="66" charset="0"/>
                <a:sym typeface="Symbol" pitchFamily="18" charset="2"/>
              </a:rPr>
              <a:t> ταχεία χορήγηση υγρών </a:t>
            </a:r>
            <a:endParaRPr lang="el-GR" altLang="el-GR" sz="1600" b="1" dirty="0" smtClean="0">
              <a:solidFill>
                <a:srgbClr val="800000"/>
              </a:solidFill>
              <a:latin typeface="Comic Sans MS" pitchFamily="66" charset="0"/>
            </a:endParaRPr>
          </a:p>
          <a:p>
            <a:pPr lvl="1" eaLnBrk="1" hangingPunct="1">
              <a:lnSpc>
                <a:spcPct val="90000"/>
              </a:lnSpc>
              <a:buClr>
                <a:schemeClr val="tx1"/>
              </a:buClr>
            </a:pPr>
            <a:r>
              <a:rPr lang="el-GR" altLang="el-GR" sz="1400" dirty="0" smtClean="0">
                <a:solidFill>
                  <a:srgbClr val="0046D2"/>
                </a:solidFill>
                <a:latin typeface="Comic Sans MS" pitchFamily="66" charset="0"/>
              </a:rPr>
              <a:t>Απότομη αρχική διόρθωση της συγκέντρωσης Να</a:t>
            </a:r>
          </a:p>
          <a:p>
            <a:pPr lvl="1" eaLnBrk="1" hangingPunct="1">
              <a:lnSpc>
                <a:spcPct val="90000"/>
              </a:lnSpc>
              <a:buClr>
                <a:schemeClr val="tx1"/>
              </a:buClr>
            </a:pPr>
            <a:r>
              <a:rPr lang="el-GR" altLang="el-GR" sz="1400" dirty="0" smtClean="0">
                <a:solidFill>
                  <a:srgbClr val="0046D2"/>
                </a:solidFill>
                <a:latin typeface="Comic Sans MS" pitchFamily="66" charset="0"/>
              </a:rPr>
              <a:t>Απότομη αρχική διόρθωση της συγκέντρωσης γλυκόζης</a:t>
            </a:r>
          </a:p>
          <a:p>
            <a:pPr eaLnBrk="1" hangingPunct="1">
              <a:lnSpc>
                <a:spcPct val="90000"/>
              </a:lnSpc>
              <a:buClr>
                <a:schemeClr val="tx1"/>
              </a:buClr>
            </a:pPr>
            <a:r>
              <a:rPr lang="el-GR" altLang="el-GR" sz="1600" b="1" dirty="0" smtClean="0">
                <a:solidFill>
                  <a:srgbClr val="800000"/>
                </a:solidFill>
                <a:latin typeface="Comic Sans MS" pitchFamily="66" charset="0"/>
              </a:rPr>
              <a:t>Μακρά διάρκεια και βαρύτητα των συμπτωμάτων ΔΚΟ πριν από την έναρξη της θεραπείας</a:t>
            </a:r>
          </a:p>
          <a:p>
            <a:pPr eaLnBrk="1" hangingPunct="1">
              <a:lnSpc>
                <a:spcPct val="90000"/>
              </a:lnSpc>
              <a:buClr>
                <a:schemeClr val="tx1"/>
              </a:buClr>
            </a:pPr>
            <a:r>
              <a:rPr lang="el-GR" altLang="el-GR" sz="1600" b="1" dirty="0" smtClean="0">
                <a:solidFill>
                  <a:srgbClr val="800000"/>
                </a:solidFill>
                <a:latin typeface="Comic Sans MS" pitchFamily="66" charset="0"/>
              </a:rPr>
              <a:t>Νεαρή ηλικία </a:t>
            </a:r>
            <a:endParaRPr lang="en-US" altLang="el-GR" sz="1600" b="1" dirty="0" smtClean="0">
              <a:solidFill>
                <a:srgbClr val="800000"/>
              </a:solidFill>
              <a:latin typeface="Comic Sans MS" pitchFamily="66" charset="0"/>
            </a:endParaRPr>
          </a:p>
          <a:p>
            <a:pPr eaLnBrk="1" hangingPunct="1">
              <a:lnSpc>
                <a:spcPct val="90000"/>
              </a:lnSpc>
              <a:buClr>
                <a:schemeClr val="tx1"/>
              </a:buClr>
            </a:pPr>
            <a:r>
              <a:rPr lang="el-GR" altLang="el-GR" sz="1600" dirty="0" smtClean="0">
                <a:solidFill>
                  <a:srgbClr val="0046D2"/>
                </a:solidFill>
                <a:latin typeface="Comic Sans MS" pitchFamily="66" charset="0"/>
              </a:rPr>
              <a:t>Εγκεφαλική </a:t>
            </a:r>
            <a:r>
              <a:rPr lang="el-GR" altLang="el-GR" sz="1600" dirty="0" err="1" smtClean="0">
                <a:solidFill>
                  <a:srgbClr val="0046D2"/>
                </a:solidFill>
                <a:latin typeface="Comic Sans MS" pitchFamily="66" charset="0"/>
              </a:rPr>
              <a:t>υποαιμάτωση</a:t>
            </a:r>
            <a:r>
              <a:rPr lang="el-GR" altLang="el-GR" sz="1600" dirty="0" smtClean="0">
                <a:solidFill>
                  <a:srgbClr val="0046D2"/>
                </a:solidFill>
                <a:latin typeface="Comic Sans MS" pitchFamily="66" charset="0"/>
              </a:rPr>
              <a:t> και μετέπειτα </a:t>
            </a:r>
            <a:r>
              <a:rPr lang="el-GR" altLang="el-GR" sz="1600" dirty="0" err="1" smtClean="0">
                <a:solidFill>
                  <a:srgbClr val="0046D2"/>
                </a:solidFill>
                <a:latin typeface="Comic Sans MS" pitchFamily="66" charset="0"/>
              </a:rPr>
              <a:t>επαναιμάτωση</a:t>
            </a:r>
            <a:r>
              <a:rPr lang="el-GR" altLang="el-GR" sz="1600" dirty="0" smtClean="0">
                <a:solidFill>
                  <a:srgbClr val="0046D2"/>
                </a:solidFill>
                <a:latin typeface="Comic Sans MS" pitchFamily="66" charset="0"/>
              </a:rPr>
              <a:t> </a:t>
            </a:r>
          </a:p>
        </p:txBody>
      </p:sp>
      <p:sp>
        <p:nvSpPr>
          <p:cNvPr id="90117" name="5 - Θέση περιεχομένου"/>
          <p:cNvSpPr>
            <a:spLocks noGrp="1"/>
          </p:cNvSpPr>
          <p:nvPr>
            <p:ph sz="quarter" idx="4"/>
          </p:nvPr>
        </p:nvSpPr>
        <p:spPr>
          <a:xfrm>
            <a:off x="4643438" y="3068639"/>
            <a:ext cx="4041775" cy="3575072"/>
          </a:xfrm>
        </p:spPr>
        <p:txBody>
          <a:bodyPr/>
          <a:lstStyle/>
          <a:p>
            <a:r>
              <a:rPr lang="el-GR" altLang="el-GR" sz="1600" dirty="0" smtClean="0">
                <a:solidFill>
                  <a:srgbClr val="0046D2"/>
                </a:solidFill>
                <a:latin typeface="Comic Sans MS" pitchFamily="66" charset="0"/>
              </a:rPr>
              <a:t>Επίμονη υποθερμία </a:t>
            </a:r>
          </a:p>
          <a:p>
            <a:r>
              <a:rPr lang="el-GR" altLang="el-GR" sz="1600" dirty="0" smtClean="0">
                <a:solidFill>
                  <a:srgbClr val="0046D2"/>
                </a:solidFill>
                <a:latin typeface="Comic Sans MS" pitchFamily="66" charset="0"/>
              </a:rPr>
              <a:t>Χορήγηση </a:t>
            </a:r>
            <a:r>
              <a:rPr lang="en-US" altLang="el-GR" sz="1600" dirty="0" err="1" smtClean="0">
                <a:solidFill>
                  <a:srgbClr val="0046D2"/>
                </a:solidFill>
                <a:latin typeface="Comic Sans MS" pitchFamily="66" charset="0"/>
              </a:rPr>
              <a:t>NaHCO</a:t>
            </a:r>
            <a:r>
              <a:rPr lang="el-GR" altLang="el-GR" sz="1600" baseline="-25000" dirty="0" smtClean="0">
                <a:solidFill>
                  <a:srgbClr val="0046D2"/>
                </a:solidFill>
                <a:latin typeface="Comic Sans MS" pitchFamily="66" charset="0"/>
              </a:rPr>
              <a:t>3</a:t>
            </a:r>
          </a:p>
          <a:p>
            <a:r>
              <a:rPr lang="el-GR" altLang="el-GR" sz="1600" dirty="0" smtClean="0">
                <a:solidFill>
                  <a:srgbClr val="0046D2"/>
                </a:solidFill>
                <a:latin typeface="Comic Sans MS" pitchFamily="66" charset="0"/>
              </a:rPr>
              <a:t>Νεοεμφανιζόμενος ΣΔ με 1</a:t>
            </a:r>
            <a:r>
              <a:rPr lang="el-GR" altLang="el-GR" sz="1600" baseline="30000" dirty="0" smtClean="0">
                <a:solidFill>
                  <a:srgbClr val="0046D2"/>
                </a:solidFill>
                <a:latin typeface="Comic Sans MS" pitchFamily="66" charset="0"/>
              </a:rPr>
              <a:t>η</a:t>
            </a:r>
            <a:r>
              <a:rPr lang="el-GR" altLang="el-GR" sz="1600" dirty="0" smtClean="0">
                <a:solidFill>
                  <a:srgbClr val="0046D2"/>
                </a:solidFill>
                <a:latin typeface="Comic Sans MS" pitchFamily="66" charset="0"/>
              </a:rPr>
              <a:t> εκδήλωση την ΔΚΟ</a:t>
            </a:r>
          </a:p>
          <a:p>
            <a:r>
              <a:rPr lang="el-GR" altLang="el-GR" sz="1600" dirty="0" smtClean="0">
                <a:solidFill>
                  <a:srgbClr val="0046D2"/>
                </a:solidFill>
                <a:latin typeface="Comic Sans MS" pitchFamily="66" charset="0"/>
              </a:rPr>
              <a:t>Υψηλά επίπεδα ουρίας</a:t>
            </a:r>
          </a:p>
          <a:p>
            <a:r>
              <a:rPr lang="el-GR" altLang="el-GR" sz="1600" dirty="0" smtClean="0">
                <a:solidFill>
                  <a:srgbClr val="0046D2"/>
                </a:solidFill>
                <a:latin typeface="Comic Sans MS" pitchFamily="66" charset="0"/>
              </a:rPr>
              <a:t>Χαμηλά επίπεδα </a:t>
            </a:r>
            <a:r>
              <a:rPr lang="en-US" altLang="el-GR" sz="1600" dirty="0" err="1" smtClean="0">
                <a:solidFill>
                  <a:srgbClr val="0046D2"/>
                </a:solidFill>
                <a:latin typeface="Comic Sans MS" pitchFamily="66" charset="0"/>
              </a:rPr>
              <a:t>PaCO</a:t>
            </a:r>
            <a:r>
              <a:rPr lang="el-GR" altLang="el-GR" sz="1600" baseline="-25000" dirty="0" smtClean="0">
                <a:solidFill>
                  <a:srgbClr val="0046D2"/>
                </a:solidFill>
                <a:latin typeface="Comic Sans MS" pitchFamily="66" charset="0"/>
              </a:rPr>
              <a:t>2</a:t>
            </a:r>
          </a:p>
          <a:p>
            <a:r>
              <a:rPr lang="el-GR" altLang="el-GR" sz="1600" dirty="0" smtClean="0">
                <a:solidFill>
                  <a:srgbClr val="0046D2"/>
                </a:solidFill>
                <a:latin typeface="Comic Sans MS" pitchFamily="66" charset="0"/>
              </a:rPr>
              <a:t>Καθυστέρηση αποκατάστασης της </a:t>
            </a:r>
            <a:r>
              <a:rPr lang="el-GR" altLang="el-GR" sz="1600" dirty="0" err="1" smtClean="0">
                <a:solidFill>
                  <a:srgbClr val="0046D2"/>
                </a:solidFill>
                <a:latin typeface="Comic Sans MS" pitchFamily="66" charset="0"/>
              </a:rPr>
              <a:t>υπονατριαιμίας</a:t>
            </a:r>
            <a:endParaRPr lang="el-GR" altLang="el-GR" sz="1600" dirty="0" smtClean="0">
              <a:solidFill>
                <a:srgbClr val="0046D2"/>
              </a:solidFill>
              <a:latin typeface="Comic Sans MS" pitchFamily="66" charset="0"/>
            </a:endParaRPr>
          </a:p>
          <a:p>
            <a:r>
              <a:rPr lang="el-GR" altLang="el-GR" sz="1600" dirty="0" smtClean="0">
                <a:solidFill>
                  <a:srgbClr val="0046D2"/>
                </a:solidFill>
                <a:latin typeface="Comic Sans MS" pitchFamily="66" charset="0"/>
              </a:rPr>
              <a:t>Σοβαρή υπεργλυκαιμία κατά την προσέλευση</a:t>
            </a:r>
          </a:p>
          <a:p>
            <a:r>
              <a:rPr lang="el-GR" altLang="el-GR" sz="1600" dirty="0" smtClean="0">
                <a:solidFill>
                  <a:srgbClr val="0046D2"/>
                </a:solidFill>
                <a:latin typeface="Comic Sans MS" pitchFamily="66" charset="0"/>
              </a:rPr>
              <a:t>Χορήγηση ινσουλίνης την 1</a:t>
            </a:r>
            <a:r>
              <a:rPr lang="el-GR" altLang="el-GR" sz="1600" baseline="30000" dirty="0" smtClean="0">
                <a:solidFill>
                  <a:srgbClr val="0046D2"/>
                </a:solidFill>
                <a:latin typeface="Comic Sans MS" pitchFamily="66" charset="0"/>
              </a:rPr>
              <a:t>η</a:t>
            </a:r>
            <a:r>
              <a:rPr lang="el-GR" altLang="el-GR" sz="1600" dirty="0" smtClean="0">
                <a:solidFill>
                  <a:srgbClr val="0046D2"/>
                </a:solidFill>
                <a:latin typeface="Comic Sans MS" pitchFamily="66" charset="0"/>
              </a:rPr>
              <a:t> ώρα και υγρών τις 4 πρώτες ώρες</a:t>
            </a:r>
          </a:p>
        </p:txBody>
      </p:sp>
      <p:pic>
        <p:nvPicPr>
          <p:cNvPr id="6"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p:cNvPicPr>
            <a:picLocks noGrp="1" noChangeAspect="1" noChangeArrowheads="1"/>
          </p:cNvPicPr>
          <p:nvPr>
            <p:ph idx="1"/>
          </p:nvPr>
        </p:nvPicPr>
        <p:blipFill>
          <a:blip r:embed="rId2"/>
          <a:srcRect/>
          <a:stretch>
            <a:fillRect/>
          </a:stretch>
        </p:blipFill>
        <p:spPr bwMode="auto">
          <a:xfrm>
            <a:off x="1000100" y="484107"/>
            <a:ext cx="7143800" cy="5945289"/>
          </a:xfrm>
          <a:prstGeom prst="rect">
            <a:avLst/>
          </a:prstGeom>
          <a:noFill/>
          <a:ln w="9525">
            <a:noFill/>
            <a:miter lim="800000"/>
            <a:headEnd/>
            <a:tailEnd/>
          </a:ln>
          <a:effectLst/>
        </p:spPr>
      </p:pic>
      <p:sp>
        <p:nvSpPr>
          <p:cNvPr id="5" name="4 - TextBox"/>
          <p:cNvSpPr txBox="1"/>
          <p:nvPr/>
        </p:nvSpPr>
        <p:spPr>
          <a:xfrm>
            <a:off x="5495068" y="6429396"/>
            <a:ext cx="3506088" cy="369332"/>
          </a:xfrm>
          <a:prstGeom prst="rect">
            <a:avLst/>
          </a:prstGeom>
          <a:noFill/>
        </p:spPr>
        <p:txBody>
          <a:bodyPr wrap="none" rtlCol="0">
            <a:spAutoFit/>
          </a:bodyPr>
          <a:lstStyle/>
          <a:p>
            <a:r>
              <a:rPr lang="en-US" i="1" dirty="0" smtClean="0">
                <a:solidFill>
                  <a:srgbClr val="7030A0"/>
                </a:solidFill>
              </a:rPr>
              <a:t> N </a:t>
            </a:r>
            <a:r>
              <a:rPr lang="en-US" i="1" dirty="0" err="1" smtClean="0">
                <a:solidFill>
                  <a:srgbClr val="7030A0"/>
                </a:solidFill>
              </a:rPr>
              <a:t>Engl</a:t>
            </a:r>
            <a:r>
              <a:rPr lang="en-US" i="1" dirty="0" smtClean="0">
                <a:solidFill>
                  <a:srgbClr val="7030A0"/>
                </a:solidFill>
              </a:rPr>
              <a:t> J Med 2015;372:546-54.</a:t>
            </a:r>
            <a:endParaRPr lang="el-GR" i="1" dirty="0">
              <a:solidFill>
                <a:srgbClr val="7030A0"/>
              </a:solidFill>
            </a:endParaRPr>
          </a:p>
        </p:txBody>
      </p:sp>
      <p:pic>
        <p:nvPicPr>
          <p:cNvPr id="6"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974871"/>
            <a:ext cx="8229600" cy="4525963"/>
          </a:xfrm>
        </p:spPr>
        <p:txBody>
          <a:bodyPr/>
          <a:lstStyle/>
          <a:p>
            <a:r>
              <a:rPr lang="el-GR" sz="2400" dirty="0" smtClean="0"/>
              <a:t>Γυναίκα 41 ετών με ΣΔ 1 που λαμβάνει ινσουλίνη </a:t>
            </a:r>
            <a:r>
              <a:rPr lang="en-US" sz="2400" dirty="0" err="1" smtClean="0"/>
              <a:t>glargine</a:t>
            </a:r>
            <a:r>
              <a:rPr lang="en-US" sz="2400" dirty="0" smtClean="0"/>
              <a:t> </a:t>
            </a:r>
            <a:r>
              <a:rPr lang="el-GR" sz="2400" dirty="0" smtClean="0"/>
              <a:t>και ινσουλίνη </a:t>
            </a:r>
            <a:r>
              <a:rPr lang="en-US" sz="2400" dirty="0" err="1" smtClean="0"/>
              <a:t>aspart</a:t>
            </a:r>
            <a:r>
              <a:rPr lang="en-US" sz="2400" dirty="0" smtClean="0"/>
              <a:t> </a:t>
            </a:r>
            <a:r>
              <a:rPr lang="el-GR" sz="2400" dirty="0" smtClean="0"/>
              <a:t>προσέρχεται με:</a:t>
            </a:r>
          </a:p>
          <a:p>
            <a:pPr lvl="1"/>
            <a:r>
              <a:rPr lang="el-GR" sz="2000" dirty="0" smtClean="0"/>
              <a:t>Κοιλιακό άλγος από 24ώρου συνοδευόμενο από αδυναμία, ναυτία, ρίγος και ένα επεισόδιο εμέτου.</a:t>
            </a:r>
          </a:p>
          <a:p>
            <a:pPr lvl="1"/>
            <a:r>
              <a:rPr lang="el-GR" sz="2000" dirty="0" smtClean="0"/>
              <a:t>Από 4ημέρου έχει διαγνωσθεί απόστημα </a:t>
            </a:r>
            <a:r>
              <a:rPr lang="el-GR" sz="2000" dirty="0" err="1" smtClean="0"/>
              <a:t>βαρθολίνειου</a:t>
            </a:r>
            <a:r>
              <a:rPr lang="el-GR" sz="2000" dirty="0" smtClean="0"/>
              <a:t> αδένα</a:t>
            </a:r>
          </a:p>
          <a:p>
            <a:pPr lvl="1"/>
            <a:r>
              <a:rPr lang="el-GR" sz="2000" dirty="0" smtClean="0"/>
              <a:t>Δεν έχει σιτισθεί τις προηγούμενες δύο ημέρες, ενώ εξακολουθούσε να λαμβάνει υγρά και να κάνει την ινσουλίνη </a:t>
            </a:r>
            <a:r>
              <a:rPr lang="en-US" sz="2000" dirty="0" err="1" smtClean="0"/>
              <a:t>glargine</a:t>
            </a:r>
            <a:r>
              <a:rPr lang="el-GR" sz="2000" dirty="0" smtClean="0"/>
              <a:t> αλλά όχι την ινσουλίνη </a:t>
            </a:r>
            <a:r>
              <a:rPr lang="en-US" sz="2000" dirty="0" err="1" smtClean="0"/>
              <a:t>aspart</a:t>
            </a:r>
            <a:endParaRPr lang="el-GR" sz="2000" dirty="0" smtClean="0"/>
          </a:p>
          <a:p>
            <a:pPr lvl="1"/>
            <a:r>
              <a:rPr lang="el-GR" sz="2000" dirty="0" smtClean="0"/>
              <a:t>Αρνείται τη λήψη αλκοόλ ή άλλων ουσιών</a:t>
            </a:r>
          </a:p>
          <a:p>
            <a:pPr lvl="1"/>
            <a:r>
              <a:rPr lang="el-GR" sz="2000" dirty="0" smtClean="0"/>
              <a:t>Ζωτικά σημεία φυσιολογικά</a:t>
            </a:r>
          </a:p>
          <a:p>
            <a:pPr lvl="1"/>
            <a:r>
              <a:rPr lang="el-GR" sz="2000" dirty="0" smtClean="0"/>
              <a:t>Από τη φυσική εξέταση διάχυτη ευαισθησία στην κοιλιά χωρίς σημεία οξείας κοιλίας και διαπίστωση </a:t>
            </a:r>
            <a:r>
              <a:rPr lang="el-GR" sz="2000" dirty="0" err="1" smtClean="0"/>
              <a:t>ραγέντος</a:t>
            </a:r>
            <a:r>
              <a:rPr lang="el-GR" sz="2000" dirty="0" smtClean="0"/>
              <a:t> αποστήματος </a:t>
            </a:r>
            <a:r>
              <a:rPr lang="el-GR" sz="2000" dirty="0" err="1" smtClean="0"/>
              <a:t>βαρθολίνειου</a:t>
            </a:r>
            <a:r>
              <a:rPr lang="el-GR" sz="2000" dirty="0" smtClean="0"/>
              <a:t> αδένα</a:t>
            </a:r>
            <a:endParaRPr lang="el-GR" sz="2000" dirty="0"/>
          </a:p>
        </p:txBody>
      </p:sp>
      <p:sp>
        <p:nvSpPr>
          <p:cNvPr id="5" name="4 - TextBox"/>
          <p:cNvSpPr txBox="1"/>
          <p:nvPr/>
        </p:nvSpPr>
        <p:spPr>
          <a:xfrm>
            <a:off x="755576" y="1000108"/>
            <a:ext cx="2609625" cy="523220"/>
          </a:xfrm>
          <a:prstGeom prst="rect">
            <a:avLst/>
          </a:prstGeom>
          <a:noFill/>
        </p:spPr>
        <p:txBody>
          <a:bodyPr wrap="none" rtlCol="0">
            <a:spAutoFit/>
          </a:bodyPr>
          <a:lstStyle/>
          <a:p>
            <a:r>
              <a:rPr lang="el-GR" sz="2800" b="1" dirty="0" smtClean="0">
                <a:solidFill>
                  <a:srgbClr val="7030A0"/>
                </a:solidFill>
              </a:rPr>
              <a:t>Παραδείγματα</a:t>
            </a:r>
            <a:endParaRPr lang="el-GR" sz="2800" b="1" dirty="0">
              <a:solidFill>
                <a:srgbClr val="7030A0"/>
              </a:solidFill>
            </a:endParaRPr>
          </a:p>
        </p:txBody>
      </p:sp>
      <p:pic>
        <p:nvPicPr>
          <p:cNvPr id="6" name="Picture 3"/>
          <p:cNvPicPr>
            <a:picLocks noChangeAspect="1" noChangeArrowheads="1"/>
          </p:cNvPicPr>
          <p:nvPr/>
        </p:nvPicPr>
        <p:blipFill>
          <a:blip r:embed="rId2"/>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903433"/>
            <a:ext cx="8329642" cy="4525963"/>
          </a:xfrm>
        </p:spPr>
        <p:txBody>
          <a:bodyPr/>
          <a:lstStyle/>
          <a:p>
            <a:r>
              <a:rPr lang="el-GR" sz="2400" dirty="0" smtClean="0"/>
              <a:t>Εργαστηριακός έλεγχος:</a:t>
            </a:r>
          </a:p>
          <a:p>
            <a:pPr lvl="1"/>
            <a:r>
              <a:rPr lang="en-US" sz="2000" dirty="0" err="1" smtClean="0"/>
              <a:t>Hb</a:t>
            </a:r>
            <a:r>
              <a:rPr lang="en-US" sz="2000" dirty="0" smtClean="0"/>
              <a:t> 11,2, WBC 13000</a:t>
            </a:r>
          </a:p>
          <a:p>
            <a:pPr lvl="1"/>
            <a:r>
              <a:rPr lang="el-GR" sz="2000" dirty="0" smtClean="0"/>
              <a:t>Γλυκόζη: 191, </a:t>
            </a:r>
            <a:r>
              <a:rPr lang="en-US" sz="2000" dirty="0" smtClean="0"/>
              <a:t>Na</a:t>
            </a:r>
            <a:r>
              <a:rPr lang="el-GR" sz="2000" baseline="30000" dirty="0" smtClean="0"/>
              <a:t>+</a:t>
            </a:r>
            <a:r>
              <a:rPr lang="el-GR" sz="2000" dirty="0" smtClean="0"/>
              <a:t>:</a:t>
            </a:r>
            <a:r>
              <a:rPr lang="en-US" sz="2000" dirty="0" smtClean="0"/>
              <a:t> </a:t>
            </a:r>
            <a:r>
              <a:rPr lang="en-US" sz="2000" dirty="0" smtClean="0"/>
              <a:t>135, </a:t>
            </a:r>
            <a:r>
              <a:rPr lang="en-US" sz="2000" dirty="0" smtClean="0"/>
              <a:t>K</a:t>
            </a:r>
            <a:r>
              <a:rPr lang="el-GR" sz="2000" baseline="30000" dirty="0"/>
              <a:t>+</a:t>
            </a:r>
            <a:r>
              <a:rPr lang="el-GR" sz="2000" dirty="0" smtClean="0"/>
              <a:t>:</a:t>
            </a:r>
            <a:r>
              <a:rPr lang="en-US" sz="2000" dirty="0" smtClean="0"/>
              <a:t> </a:t>
            </a:r>
            <a:r>
              <a:rPr lang="en-US" sz="2000" dirty="0" smtClean="0"/>
              <a:t>3,6, </a:t>
            </a:r>
            <a:r>
              <a:rPr lang="en-US" sz="2000" dirty="0" err="1" smtClean="0"/>
              <a:t>Cl</a:t>
            </a:r>
            <a:r>
              <a:rPr lang="el-GR" sz="2000" dirty="0" smtClean="0"/>
              <a:t>:</a:t>
            </a:r>
            <a:r>
              <a:rPr lang="en-US" sz="2000" dirty="0" smtClean="0"/>
              <a:t> 105</a:t>
            </a:r>
            <a:endParaRPr lang="el-GR" sz="2000" dirty="0" smtClean="0"/>
          </a:p>
          <a:p>
            <a:pPr lvl="1"/>
            <a:r>
              <a:rPr lang="el-GR" sz="2000" dirty="0" smtClean="0"/>
              <a:t>Ουρία: 10, </a:t>
            </a:r>
            <a:r>
              <a:rPr lang="el-GR" sz="2000" dirty="0" err="1" smtClean="0"/>
              <a:t>κρεατινίνη</a:t>
            </a:r>
            <a:r>
              <a:rPr lang="el-GR" sz="2000" dirty="0" smtClean="0"/>
              <a:t>: 0,6</a:t>
            </a:r>
          </a:p>
          <a:p>
            <a:pPr lvl="1"/>
            <a:r>
              <a:rPr lang="en-US" sz="2000" dirty="0" smtClean="0"/>
              <a:t>pH: 7,07, HCO</a:t>
            </a:r>
            <a:r>
              <a:rPr lang="en-US" sz="2000" baseline="-25000" dirty="0" smtClean="0"/>
              <a:t>3</a:t>
            </a:r>
            <a:r>
              <a:rPr lang="el-GR" sz="2000" dirty="0" smtClean="0"/>
              <a:t>:</a:t>
            </a:r>
            <a:r>
              <a:rPr lang="en-US" sz="2000" dirty="0" smtClean="0"/>
              <a:t> 6, pCO</a:t>
            </a:r>
            <a:r>
              <a:rPr lang="en-US" sz="2000" baseline="-25000" dirty="0" smtClean="0"/>
              <a:t>2</a:t>
            </a:r>
            <a:r>
              <a:rPr lang="en-US" sz="2000" dirty="0" smtClean="0"/>
              <a:t>: 12, </a:t>
            </a:r>
            <a:r>
              <a:rPr lang="el-GR" sz="2000" dirty="0" smtClean="0"/>
              <a:t>Γαλακτικά: 0.8, χάσμα ανιόντων: 24</a:t>
            </a:r>
          </a:p>
          <a:p>
            <a:pPr lvl="1"/>
            <a:endParaRPr lang="el-GR" sz="2000" dirty="0" smtClean="0"/>
          </a:p>
          <a:p>
            <a:pPr lvl="1"/>
            <a:r>
              <a:rPr lang="el-GR" sz="2000" dirty="0" smtClean="0">
                <a:solidFill>
                  <a:srgbClr val="7030A0"/>
                </a:solidFill>
              </a:rPr>
              <a:t>Κετόνες ούρων: +3</a:t>
            </a:r>
          </a:p>
          <a:p>
            <a:pPr lvl="1"/>
            <a:endParaRPr lang="en-US" sz="2000" dirty="0" smtClean="0"/>
          </a:p>
          <a:p>
            <a:pPr lvl="1"/>
            <a:r>
              <a:rPr lang="el-GR" sz="2000" dirty="0" smtClean="0">
                <a:solidFill>
                  <a:srgbClr val="7030A0"/>
                </a:solidFill>
              </a:rPr>
              <a:t>β-υδροξυβουτυρικό</a:t>
            </a:r>
            <a:r>
              <a:rPr lang="el-GR" sz="2000" dirty="0" smtClean="0">
                <a:solidFill>
                  <a:srgbClr val="7030A0"/>
                </a:solidFill>
              </a:rPr>
              <a:t>: &gt;4,5 </a:t>
            </a:r>
            <a:r>
              <a:rPr lang="en-US" sz="2000" dirty="0" smtClean="0">
                <a:solidFill>
                  <a:srgbClr val="7030A0"/>
                </a:solidFill>
              </a:rPr>
              <a:t>mg/dl (</a:t>
            </a:r>
            <a:r>
              <a:rPr lang="el-GR" sz="2000" dirty="0" smtClean="0">
                <a:solidFill>
                  <a:srgbClr val="7030A0"/>
                </a:solidFill>
              </a:rPr>
              <a:t>ΦΤ: </a:t>
            </a:r>
            <a:r>
              <a:rPr lang="en-US" sz="2000" dirty="0" smtClean="0">
                <a:solidFill>
                  <a:srgbClr val="7030A0"/>
                </a:solidFill>
              </a:rPr>
              <a:t>&lt;0,4)</a:t>
            </a:r>
            <a:endParaRPr lang="el-GR" sz="2000" dirty="0" smtClean="0">
              <a:solidFill>
                <a:srgbClr val="7030A0"/>
              </a:solidFill>
            </a:endParaRPr>
          </a:p>
          <a:p>
            <a:pPr lvl="1"/>
            <a:endParaRPr lang="el-GR" sz="2000" dirty="0" smtClean="0">
              <a:solidFill>
                <a:srgbClr val="7030A0"/>
              </a:solidFill>
            </a:endParaRPr>
          </a:p>
          <a:p>
            <a:r>
              <a:rPr lang="el-GR" sz="2400" b="1" dirty="0" smtClean="0">
                <a:solidFill>
                  <a:srgbClr val="C00000"/>
                </a:solidFill>
              </a:rPr>
              <a:t>Διάγνωση: </a:t>
            </a:r>
            <a:r>
              <a:rPr lang="el-GR" sz="2400" b="1" dirty="0" err="1" smtClean="0">
                <a:solidFill>
                  <a:srgbClr val="C00000"/>
                </a:solidFill>
              </a:rPr>
              <a:t>Ευγλυκαιμική</a:t>
            </a:r>
            <a:r>
              <a:rPr lang="el-GR" sz="2400" b="1" dirty="0" smtClean="0">
                <a:solidFill>
                  <a:srgbClr val="C00000"/>
                </a:solidFill>
              </a:rPr>
              <a:t> ΔΚΟ</a:t>
            </a:r>
            <a:endParaRPr lang="el-GR" sz="2400" b="1" dirty="0">
              <a:solidFill>
                <a:srgbClr val="C00000"/>
              </a:solidFill>
            </a:endParaRPr>
          </a:p>
        </p:txBody>
      </p:sp>
      <p:sp>
        <p:nvSpPr>
          <p:cNvPr id="6" name="5 - TextBox"/>
          <p:cNvSpPr txBox="1"/>
          <p:nvPr/>
        </p:nvSpPr>
        <p:spPr>
          <a:xfrm>
            <a:off x="4500562" y="6429396"/>
            <a:ext cx="4600362" cy="369332"/>
          </a:xfrm>
          <a:prstGeom prst="rect">
            <a:avLst/>
          </a:prstGeom>
          <a:noFill/>
        </p:spPr>
        <p:txBody>
          <a:bodyPr wrap="none" rtlCol="0">
            <a:spAutoFit/>
          </a:bodyPr>
          <a:lstStyle/>
          <a:p>
            <a:r>
              <a:rPr lang="en-US" i="1" dirty="0" smtClean="0">
                <a:solidFill>
                  <a:schemeClr val="accent6">
                    <a:lumMod val="60000"/>
                    <a:lumOff val="40000"/>
                  </a:schemeClr>
                </a:solidFill>
              </a:rPr>
              <a:t>N Am J Med </a:t>
            </a:r>
            <a:r>
              <a:rPr lang="en-US" i="1" dirty="0" err="1" smtClean="0">
                <a:solidFill>
                  <a:schemeClr val="accent6">
                    <a:lumMod val="60000"/>
                    <a:lumOff val="40000"/>
                  </a:schemeClr>
                </a:solidFill>
              </a:rPr>
              <a:t>Sci</a:t>
            </a:r>
            <a:r>
              <a:rPr lang="el-GR" i="1" dirty="0" smtClean="0">
                <a:solidFill>
                  <a:schemeClr val="accent6">
                    <a:lumMod val="60000"/>
                    <a:lumOff val="40000"/>
                  </a:schemeClr>
                </a:solidFill>
              </a:rPr>
              <a:t>,</a:t>
            </a:r>
            <a:r>
              <a:rPr lang="en-US" i="1" dirty="0" smtClean="0">
                <a:solidFill>
                  <a:schemeClr val="accent6">
                    <a:lumMod val="60000"/>
                    <a:lumOff val="40000"/>
                  </a:schemeClr>
                </a:solidFill>
              </a:rPr>
              <a:t> </a:t>
            </a:r>
            <a:r>
              <a:rPr lang="en-US" i="1" dirty="0" smtClean="0">
                <a:solidFill>
                  <a:schemeClr val="accent6">
                    <a:lumMod val="60000"/>
                    <a:lumOff val="40000"/>
                  </a:schemeClr>
                </a:solidFill>
              </a:rPr>
              <a:t>2015 Jun; 7(6): 291–294.</a:t>
            </a:r>
            <a:endParaRPr lang="el-GR" i="1" dirty="0">
              <a:solidFill>
                <a:schemeClr val="accent6">
                  <a:lumMod val="60000"/>
                  <a:lumOff val="40000"/>
                </a:schemeClr>
              </a:solidFill>
            </a:endParaRPr>
          </a:p>
        </p:txBody>
      </p:sp>
      <p:pic>
        <p:nvPicPr>
          <p:cNvPr id="7" name="Picture 3"/>
          <p:cNvPicPr>
            <a:picLocks noChangeAspect="1" noChangeArrowheads="1"/>
          </p:cNvPicPr>
          <p:nvPr/>
        </p:nvPicPr>
        <p:blipFill>
          <a:blip r:embed="rId2"/>
          <a:srcRect/>
          <a:stretch>
            <a:fillRect/>
          </a:stretch>
        </p:blipFill>
        <p:spPr bwMode="auto">
          <a:xfrm>
            <a:off x="642910" y="21558"/>
            <a:ext cx="7991495" cy="621360"/>
          </a:xfrm>
          <a:prstGeom prst="rect">
            <a:avLst/>
          </a:prstGeom>
          <a:noFill/>
          <a:ln w="9525">
            <a:noFill/>
            <a:miter lim="800000"/>
            <a:headEnd/>
            <a:tailEnd/>
          </a:ln>
          <a:effectLst/>
        </p:spPr>
      </p:pic>
      <p:sp>
        <p:nvSpPr>
          <p:cNvPr id="8" name="7 - TextBox"/>
          <p:cNvSpPr txBox="1"/>
          <p:nvPr/>
        </p:nvSpPr>
        <p:spPr>
          <a:xfrm>
            <a:off x="594223" y="1000108"/>
            <a:ext cx="2609625" cy="523220"/>
          </a:xfrm>
          <a:prstGeom prst="rect">
            <a:avLst/>
          </a:prstGeom>
          <a:noFill/>
        </p:spPr>
        <p:txBody>
          <a:bodyPr wrap="none" rtlCol="0">
            <a:spAutoFit/>
          </a:bodyPr>
          <a:lstStyle/>
          <a:p>
            <a:r>
              <a:rPr lang="el-GR" sz="2800" b="1" dirty="0" smtClean="0">
                <a:solidFill>
                  <a:srgbClr val="7030A0"/>
                </a:solidFill>
              </a:rPr>
              <a:t>Παραδείγματα</a:t>
            </a:r>
            <a:endParaRPr lang="el-GR" sz="28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blinds(horizontal)">
                                      <p:cBhvr>
                                        <p:cTn id="1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115616" y="144001"/>
            <a:ext cx="7772400" cy="1268775"/>
          </a:xfrm>
        </p:spPr>
        <p:txBody>
          <a:bodyPr vert="horz" wrap="square" lIns="91440" tIns="45720" rIns="91440" bIns="45720" numCol="1" anchorCtr="0" compatLnSpc="1">
            <a:prstTxWarp prst="textNoShape">
              <a:avLst/>
            </a:prstTxWarp>
            <a:noAutofit/>
          </a:bodyPr>
          <a:lstStyle/>
          <a:p>
            <a:r>
              <a:rPr lang="el-GR" altLang="zh-CN" sz="3600" b="1" dirty="0" smtClean="0">
                <a:solidFill>
                  <a:srgbClr val="336699"/>
                </a:solidFill>
                <a:effectLst>
                  <a:outerShdw blurRad="38100" dist="38100" dir="2700000" algn="tl">
                    <a:srgbClr val="C0C0C0"/>
                  </a:outerShdw>
                </a:effectLst>
                <a:ea typeface="华文楷体"/>
                <a:cs typeface="华文楷体"/>
              </a:rPr>
              <a:t/>
            </a:r>
            <a:br>
              <a:rPr lang="el-GR" altLang="zh-CN" sz="3600" b="1" dirty="0" smtClean="0">
                <a:solidFill>
                  <a:srgbClr val="336699"/>
                </a:solidFill>
                <a:effectLst>
                  <a:outerShdw blurRad="38100" dist="38100" dir="2700000" algn="tl">
                    <a:srgbClr val="C0C0C0"/>
                  </a:outerShdw>
                </a:effectLst>
                <a:ea typeface="华文楷体"/>
                <a:cs typeface="华文楷体"/>
              </a:rPr>
            </a:br>
            <a:r>
              <a:rPr lang="el-GR" altLang="zh-CN" sz="3600" b="1" dirty="0" smtClean="0">
                <a:solidFill>
                  <a:srgbClr val="336699"/>
                </a:solidFill>
                <a:effectLst>
                  <a:outerShdw blurRad="38100" dist="38100" dir="2700000" algn="tl">
                    <a:srgbClr val="C0C0C0"/>
                  </a:outerShdw>
                </a:effectLst>
                <a:ea typeface="华文楷体"/>
                <a:cs typeface="华文楷体"/>
              </a:rPr>
              <a:t/>
            </a:r>
            <a:br>
              <a:rPr lang="el-GR" altLang="zh-CN" sz="3600" b="1" dirty="0" smtClean="0">
                <a:solidFill>
                  <a:srgbClr val="336699"/>
                </a:solidFill>
                <a:effectLst>
                  <a:outerShdw blurRad="38100" dist="38100" dir="2700000" algn="tl">
                    <a:srgbClr val="C0C0C0"/>
                  </a:outerShdw>
                </a:effectLst>
                <a:ea typeface="华文楷体"/>
                <a:cs typeface="华文楷体"/>
              </a:rPr>
            </a:br>
            <a:r>
              <a:rPr lang="el-GR" altLang="zh-CN" sz="3600" b="1" dirty="0" smtClean="0">
                <a:solidFill>
                  <a:srgbClr val="336699"/>
                </a:solidFill>
                <a:effectLst>
                  <a:outerShdw blurRad="38100" dist="38100" dir="2700000" algn="tl">
                    <a:srgbClr val="C0C0C0"/>
                  </a:outerShdw>
                </a:effectLst>
                <a:ea typeface="华文楷体"/>
                <a:cs typeface="华文楷体"/>
              </a:rPr>
              <a:t/>
            </a:r>
            <a:br>
              <a:rPr lang="el-GR" altLang="zh-CN" sz="3600" b="1" dirty="0" smtClean="0">
                <a:solidFill>
                  <a:srgbClr val="336699"/>
                </a:solidFill>
                <a:effectLst>
                  <a:outerShdw blurRad="38100" dist="38100" dir="2700000" algn="tl">
                    <a:srgbClr val="C0C0C0"/>
                  </a:outerShdw>
                </a:effectLst>
                <a:ea typeface="华文楷体"/>
                <a:cs typeface="华文楷体"/>
              </a:rPr>
            </a:br>
            <a:r>
              <a:rPr lang="el-GR" altLang="zh-CN" sz="3600" b="1" dirty="0" smtClean="0">
                <a:solidFill>
                  <a:srgbClr val="336699"/>
                </a:solidFill>
                <a:effectLst>
                  <a:outerShdw blurRad="38100" dist="38100" dir="2700000" algn="tl">
                    <a:srgbClr val="C0C0C0"/>
                  </a:outerShdw>
                </a:effectLst>
                <a:ea typeface="华文楷体"/>
                <a:cs typeface="华文楷体"/>
              </a:rPr>
              <a:t/>
            </a:r>
            <a:br>
              <a:rPr lang="el-GR" altLang="zh-CN" sz="3600" b="1" dirty="0" smtClean="0">
                <a:solidFill>
                  <a:srgbClr val="336699"/>
                </a:solidFill>
                <a:effectLst>
                  <a:outerShdw blurRad="38100" dist="38100" dir="2700000" algn="tl">
                    <a:srgbClr val="C0C0C0"/>
                  </a:outerShdw>
                </a:effectLst>
                <a:ea typeface="华文楷体"/>
                <a:cs typeface="华文楷体"/>
              </a:rPr>
            </a:br>
            <a:r>
              <a:rPr lang="el-GR" altLang="zh-CN" sz="3600" b="1" dirty="0" smtClean="0">
                <a:solidFill>
                  <a:schemeClr val="accent6">
                    <a:lumMod val="50000"/>
                  </a:schemeClr>
                </a:solidFill>
                <a:effectLst>
                  <a:outerShdw blurRad="38100" dist="38100" dir="2700000" algn="tl">
                    <a:srgbClr val="C0C0C0"/>
                  </a:outerShdw>
                </a:effectLst>
                <a:ea typeface="华文楷体"/>
                <a:cs typeface="华文楷体"/>
              </a:rPr>
              <a:t> Διάγνωση  και  θεραπεία  των  μικτών  </a:t>
            </a:r>
            <a:r>
              <a:rPr lang="el-GR" altLang="zh-CN" sz="3600" b="1" dirty="0" err="1" smtClean="0">
                <a:solidFill>
                  <a:schemeClr val="accent6">
                    <a:lumMod val="50000"/>
                  </a:schemeClr>
                </a:solidFill>
                <a:effectLst>
                  <a:outerShdw blurRad="38100" dist="38100" dir="2700000" algn="tl">
                    <a:srgbClr val="C0C0C0"/>
                  </a:outerShdw>
                </a:effectLst>
                <a:ea typeface="华文楷体"/>
                <a:cs typeface="华文楷体"/>
              </a:rPr>
              <a:t>οξεοβασικών</a:t>
            </a:r>
            <a:r>
              <a:rPr lang="el-GR" altLang="zh-CN" sz="3600" b="1" dirty="0" smtClean="0">
                <a:solidFill>
                  <a:schemeClr val="accent6">
                    <a:lumMod val="50000"/>
                  </a:schemeClr>
                </a:solidFill>
                <a:effectLst>
                  <a:outerShdw blurRad="38100" dist="38100" dir="2700000" algn="tl">
                    <a:srgbClr val="C0C0C0"/>
                  </a:outerShdw>
                </a:effectLst>
                <a:ea typeface="华文楷体"/>
                <a:cs typeface="华文楷体"/>
              </a:rPr>
              <a:t>  διαταραχών </a:t>
            </a:r>
            <a:r>
              <a:rPr lang="el-GR" altLang="zh-CN" sz="3600" b="1" dirty="0" smtClean="0">
                <a:solidFill>
                  <a:srgbClr val="336699"/>
                </a:solidFill>
                <a:effectLst>
                  <a:outerShdw blurRad="38100" dist="38100" dir="2700000" algn="tl">
                    <a:srgbClr val="C0C0C0"/>
                  </a:outerShdw>
                </a:effectLst>
                <a:ea typeface="华文楷体"/>
                <a:cs typeface="华文楷体"/>
              </a:rPr>
              <a:t/>
            </a:r>
            <a:br>
              <a:rPr lang="el-GR" altLang="zh-CN" sz="3600" b="1" dirty="0" smtClean="0">
                <a:solidFill>
                  <a:srgbClr val="336699"/>
                </a:solidFill>
                <a:effectLst>
                  <a:outerShdw blurRad="38100" dist="38100" dir="2700000" algn="tl">
                    <a:srgbClr val="C0C0C0"/>
                  </a:outerShdw>
                </a:effectLst>
                <a:ea typeface="华文楷体"/>
                <a:cs typeface="华文楷体"/>
              </a:rPr>
            </a:br>
            <a:r>
              <a:rPr lang="el-GR" altLang="zh-CN" sz="3600" b="1" dirty="0" smtClean="0">
                <a:solidFill>
                  <a:srgbClr val="336699"/>
                </a:solidFill>
                <a:effectLst>
                  <a:outerShdw blurRad="38100" dist="38100" dir="2700000" algn="tl">
                    <a:srgbClr val="C0C0C0"/>
                  </a:outerShdw>
                </a:effectLst>
                <a:ea typeface="华文楷体"/>
                <a:cs typeface="华文楷体"/>
              </a:rPr>
              <a:t/>
            </a:r>
            <a:br>
              <a:rPr lang="el-GR" altLang="zh-CN" sz="3600" b="1" dirty="0" smtClean="0">
                <a:solidFill>
                  <a:srgbClr val="336699"/>
                </a:solidFill>
                <a:effectLst>
                  <a:outerShdw blurRad="38100" dist="38100" dir="2700000" algn="tl">
                    <a:srgbClr val="C0C0C0"/>
                  </a:outerShdw>
                </a:effectLst>
                <a:ea typeface="华文楷体"/>
                <a:cs typeface="华文楷体"/>
              </a:rPr>
            </a:br>
            <a:r>
              <a:rPr lang="el-GR" altLang="zh-CN" sz="3600" b="1" dirty="0" smtClean="0">
                <a:solidFill>
                  <a:srgbClr val="336699"/>
                </a:solidFill>
                <a:effectLst>
                  <a:outerShdw blurRad="38100" dist="38100" dir="2700000" algn="tl">
                    <a:srgbClr val="C0C0C0"/>
                  </a:outerShdw>
                </a:effectLst>
                <a:ea typeface="华文楷体"/>
                <a:cs typeface="华文楷体"/>
              </a:rPr>
              <a:t/>
            </a:r>
            <a:br>
              <a:rPr lang="el-GR" altLang="zh-CN" sz="3600" b="1" dirty="0" smtClean="0">
                <a:solidFill>
                  <a:srgbClr val="336699"/>
                </a:solidFill>
                <a:effectLst>
                  <a:outerShdw blurRad="38100" dist="38100" dir="2700000" algn="tl">
                    <a:srgbClr val="C0C0C0"/>
                  </a:outerShdw>
                </a:effectLst>
                <a:ea typeface="华文楷体"/>
                <a:cs typeface="华文楷体"/>
              </a:rPr>
            </a:br>
            <a:endParaRPr lang="en-US" altLang="zh-CN" sz="2800" b="1" dirty="0" smtClean="0">
              <a:solidFill>
                <a:schemeClr val="accent6">
                  <a:lumMod val="50000"/>
                </a:schemeClr>
              </a:solidFill>
              <a:effectLst>
                <a:outerShdw blurRad="38100" dist="38100" dir="2700000" algn="tl">
                  <a:srgbClr val="C0C0C0"/>
                </a:outerShdw>
              </a:effectLst>
              <a:latin typeface="Corbel" pitchFamily="34" charset="0"/>
              <a:ea typeface="华文楷体"/>
              <a:cs typeface="华文楷体"/>
            </a:endParaRPr>
          </a:p>
        </p:txBody>
      </p:sp>
      <p:sp>
        <p:nvSpPr>
          <p:cNvPr id="8196" name="Rectangle 3"/>
          <p:cNvSpPr txBox="1">
            <a:spLocks noChangeArrowheads="1"/>
          </p:cNvSpPr>
          <p:nvPr/>
        </p:nvSpPr>
        <p:spPr bwMode="auto">
          <a:xfrm>
            <a:off x="2987824" y="5544000"/>
            <a:ext cx="5941276" cy="936625"/>
          </a:xfrm>
          <a:prstGeom prst="rect">
            <a:avLst/>
          </a:prstGeom>
          <a:noFill/>
          <a:ln w="9525">
            <a:noFill/>
            <a:miter lim="800000"/>
            <a:headEnd/>
            <a:tailEnd/>
          </a:ln>
        </p:spPr>
        <p:txBody>
          <a:bodyPr tIns="0"/>
          <a:lstStyle/>
          <a:p>
            <a:pPr marL="26988" algn="r">
              <a:spcBef>
                <a:spcPts val="600"/>
              </a:spcBef>
              <a:buClr>
                <a:schemeClr val="accent1"/>
              </a:buClr>
              <a:buSzPct val="80000"/>
              <a:buFont typeface="Wingdings 2" pitchFamily="18" charset="2"/>
              <a:buNone/>
            </a:pPr>
            <a:r>
              <a:rPr lang="el-GR" sz="2600" b="1" dirty="0">
                <a:latin typeface="Corbel" pitchFamily="34" charset="0"/>
              </a:rPr>
              <a:t>Στρατής  </a:t>
            </a:r>
            <a:r>
              <a:rPr lang="el-GR" sz="2600" b="1" dirty="0" err="1">
                <a:latin typeface="Corbel" pitchFamily="34" charset="0"/>
              </a:rPr>
              <a:t>Κασιμάτης</a:t>
            </a:r>
            <a:endParaRPr lang="el-GR" sz="2600" b="1" dirty="0">
              <a:latin typeface="Corbel" pitchFamily="34" charset="0"/>
            </a:endParaRPr>
          </a:p>
          <a:p>
            <a:pPr marL="26988" algn="r">
              <a:spcBef>
                <a:spcPts val="600"/>
              </a:spcBef>
              <a:buClr>
                <a:schemeClr val="accent1"/>
              </a:buClr>
              <a:buSzPct val="80000"/>
            </a:pPr>
            <a:r>
              <a:rPr lang="el-GR" sz="2000" b="1" dirty="0">
                <a:latin typeface="Corbel" pitchFamily="34" charset="0"/>
              </a:rPr>
              <a:t>Νεφρολόγος, Γ.Ν. Θεσσαλονίκης  «Ιπποκράτειο»</a:t>
            </a:r>
            <a:endParaRPr lang="en-US" altLang="zh-CN" sz="2000" b="1" dirty="0">
              <a:latin typeface="Gill Sans MT" pitchFamily="34" charset="0"/>
              <a:cs typeface="华文中宋"/>
            </a:endParaRPr>
          </a:p>
        </p:txBody>
      </p:sp>
      <p:pic>
        <p:nvPicPr>
          <p:cNvPr id="4" name="3 - Εικόνα" descr="9ο.JPG"/>
          <p:cNvPicPr>
            <a:picLocks noChangeAspect="1"/>
          </p:cNvPicPr>
          <p:nvPr/>
        </p:nvPicPr>
        <p:blipFill>
          <a:blip r:embed="rId3" cstate="print"/>
          <a:stretch>
            <a:fillRect/>
          </a:stretch>
        </p:blipFill>
        <p:spPr>
          <a:xfrm>
            <a:off x="199106" y="1772816"/>
            <a:ext cx="3118519" cy="4392488"/>
          </a:xfrm>
          <a:prstGeom prst="rect">
            <a:avLst/>
          </a:prstGeom>
        </p:spPr>
      </p:pic>
      <p:pic>
        <p:nvPicPr>
          <p:cNvPr id="1027" name="Picture 3"/>
          <p:cNvPicPr>
            <a:picLocks noChangeAspect="1" noChangeArrowheads="1"/>
          </p:cNvPicPr>
          <p:nvPr/>
        </p:nvPicPr>
        <p:blipFill>
          <a:blip r:embed="rId4"/>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 Τίτλος"/>
          <p:cNvSpPr>
            <a:spLocks noGrp="1"/>
          </p:cNvSpPr>
          <p:nvPr>
            <p:ph type="title"/>
          </p:nvPr>
        </p:nvSpPr>
        <p:spPr>
          <a:xfrm>
            <a:off x="457200" y="642918"/>
            <a:ext cx="8229600" cy="774720"/>
          </a:xfrm>
          <a:ln w="38100">
            <a:solidFill>
              <a:srgbClr val="002F8E"/>
            </a:solidFill>
          </a:ln>
        </p:spPr>
        <p:txBody>
          <a:bodyPr/>
          <a:lstStyle/>
          <a:p>
            <a:r>
              <a:rPr lang="el-GR" altLang="el-GR" sz="4000" dirty="0" smtClean="0">
                <a:solidFill>
                  <a:srgbClr val="002060"/>
                </a:solidFill>
                <a:latin typeface="Comic Sans MS" pitchFamily="66" charset="0"/>
              </a:rPr>
              <a:t>Θεραπεία </a:t>
            </a:r>
            <a:r>
              <a:rPr lang="el-GR" altLang="el-GR" sz="4000" dirty="0" err="1" smtClean="0">
                <a:solidFill>
                  <a:srgbClr val="002060"/>
                </a:solidFill>
                <a:latin typeface="Comic Sans MS" pitchFamily="66" charset="0"/>
              </a:rPr>
              <a:t>ευγλυκαιμικής</a:t>
            </a:r>
            <a:r>
              <a:rPr lang="el-GR" altLang="el-GR" sz="4000" dirty="0" smtClean="0">
                <a:solidFill>
                  <a:srgbClr val="002060"/>
                </a:solidFill>
                <a:latin typeface="Comic Sans MS" pitchFamily="66" charset="0"/>
              </a:rPr>
              <a:t> ΔΚΟ</a:t>
            </a:r>
            <a:endParaRPr lang="el-GR" altLang="el-GR" sz="4000" dirty="0" smtClean="0">
              <a:solidFill>
                <a:srgbClr val="002060"/>
              </a:solidFill>
            </a:endParaRPr>
          </a:p>
        </p:txBody>
      </p:sp>
      <p:sp>
        <p:nvSpPr>
          <p:cNvPr id="83971" name="2 - Θέση περιεχομένου"/>
          <p:cNvSpPr>
            <a:spLocks noGrp="1"/>
          </p:cNvSpPr>
          <p:nvPr>
            <p:ph idx="1"/>
          </p:nvPr>
        </p:nvSpPr>
        <p:spPr/>
        <p:txBody>
          <a:bodyPr/>
          <a:lstStyle/>
          <a:p>
            <a:r>
              <a:rPr lang="el-GR" altLang="el-GR" sz="2800" smtClean="0">
                <a:solidFill>
                  <a:srgbClr val="002F8E"/>
                </a:solidFill>
                <a:latin typeface="Comic Sans MS" pitchFamily="66" charset="0"/>
              </a:rPr>
              <a:t>Αρχική αντιμετώπιση: Ίδια με αυτή μιας «κλασικής» ΔΚΟ</a:t>
            </a:r>
          </a:p>
          <a:p>
            <a:r>
              <a:rPr lang="el-GR" altLang="el-GR" sz="2800" b="1" smtClean="0">
                <a:solidFill>
                  <a:srgbClr val="002F8E"/>
                </a:solidFill>
                <a:latin typeface="Comic Sans MS" pitchFamily="66" charset="0"/>
              </a:rPr>
              <a:t>Επιπλέον ανάγκες: </a:t>
            </a:r>
            <a:r>
              <a:rPr lang="el-GR" altLang="el-GR" sz="2800" smtClean="0">
                <a:solidFill>
                  <a:srgbClr val="002F8E"/>
                </a:solidFill>
                <a:latin typeface="Comic Sans MS" pitchFamily="66" charset="0"/>
              </a:rPr>
              <a:t>χορήγηση αυξημένων ποσοτήτων γλυκόζης με τη μορφή διαλυμάτων υψηλής συγκέντρωσης (</a:t>
            </a:r>
            <a:r>
              <a:rPr lang="en-US" altLang="el-GR" sz="2800" smtClean="0">
                <a:solidFill>
                  <a:srgbClr val="002F8E"/>
                </a:solidFill>
                <a:latin typeface="Comic Sans MS" pitchFamily="66" charset="0"/>
              </a:rPr>
              <a:t>D</a:t>
            </a:r>
            <a:r>
              <a:rPr lang="el-GR" altLang="el-GR" sz="2800" smtClean="0">
                <a:solidFill>
                  <a:srgbClr val="002F8E"/>
                </a:solidFill>
                <a:latin typeface="Comic Sans MS" pitchFamily="66" charset="0"/>
              </a:rPr>
              <a:t>/</a:t>
            </a:r>
            <a:r>
              <a:rPr lang="en-US" altLang="el-GR" sz="2800" smtClean="0">
                <a:solidFill>
                  <a:srgbClr val="002F8E"/>
                </a:solidFill>
                <a:latin typeface="Comic Sans MS" pitchFamily="66" charset="0"/>
              </a:rPr>
              <a:t>W</a:t>
            </a:r>
            <a:r>
              <a:rPr lang="el-GR" altLang="el-GR" sz="2800" smtClean="0">
                <a:solidFill>
                  <a:srgbClr val="002F8E"/>
                </a:solidFill>
                <a:latin typeface="Comic Sans MS" pitchFamily="66" charset="0"/>
              </a:rPr>
              <a:t> 10% ή 20%) από την αρχή της θεραπείας</a:t>
            </a:r>
          </a:p>
          <a:p>
            <a:pPr lvl="1"/>
            <a:r>
              <a:rPr lang="el-GR" altLang="el-GR" sz="2400" smtClean="0">
                <a:solidFill>
                  <a:srgbClr val="003CB4"/>
                </a:solidFill>
                <a:latin typeface="Comic Sans MS" pitchFamily="66" charset="0"/>
              </a:rPr>
              <a:t>Επιτρέπει την χορήγηση σχετικά μεγάλων ποσοτήτων ινσουλίνης που απαιτούνται για τη διόρθωση της σοβαρής οξέωσης σ’ αυτούς τους ασθενείς</a:t>
            </a:r>
          </a:p>
          <a:p>
            <a:pPr lvl="1"/>
            <a:r>
              <a:rPr lang="el-GR" altLang="el-GR" sz="2400" smtClean="0">
                <a:solidFill>
                  <a:srgbClr val="003CB4"/>
                </a:solidFill>
                <a:latin typeface="Comic Sans MS" pitchFamily="66" charset="0"/>
              </a:rPr>
              <a:t>Αποφεύγεται η εμφάνιση υπογλυκαιμί</a:t>
            </a:r>
            <a:r>
              <a:rPr lang="el-GR" altLang="el-GR" sz="2400" smtClean="0">
                <a:solidFill>
                  <a:srgbClr val="002F8E"/>
                </a:solidFill>
                <a:latin typeface="Comic Sans MS" pitchFamily="66" charset="0"/>
              </a:rPr>
              <a:t>ας</a:t>
            </a:r>
          </a:p>
          <a:p>
            <a:endParaRPr lang="el-GR" altLang="el-GR" sz="2800" smtClean="0"/>
          </a:p>
        </p:txBody>
      </p:sp>
      <p:pic>
        <p:nvPicPr>
          <p:cNvPr id="4"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571604" y="928670"/>
            <a:ext cx="2609625" cy="523220"/>
          </a:xfrm>
          <a:prstGeom prst="rect">
            <a:avLst/>
          </a:prstGeom>
          <a:noFill/>
        </p:spPr>
        <p:txBody>
          <a:bodyPr wrap="none" rtlCol="0">
            <a:spAutoFit/>
          </a:bodyPr>
          <a:lstStyle/>
          <a:p>
            <a:r>
              <a:rPr lang="el-GR" sz="2800" b="1" dirty="0" smtClean="0">
                <a:solidFill>
                  <a:srgbClr val="7030A0"/>
                </a:solidFill>
              </a:rPr>
              <a:t>Παραδείγματα</a:t>
            </a:r>
            <a:endParaRPr lang="el-GR" sz="2800" b="1" dirty="0">
              <a:solidFill>
                <a:srgbClr val="7030A0"/>
              </a:solidFill>
            </a:endParaRPr>
          </a:p>
        </p:txBody>
      </p:sp>
      <p:pic>
        <p:nvPicPr>
          <p:cNvPr id="7" name="6 - Θέση περιεχομένου" descr="Εικόνα2 (2).png"/>
          <p:cNvPicPr>
            <a:picLocks noGrp="1" noChangeAspect="1"/>
          </p:cNvPicPr>
          <p:nvPr>
            <p:ph idx="1"/>
          </p:nvPr>
        </p:nvPicPr>
        <p:blipFill>
          <a:blip r:embed="rId2"/>
          <a:stretch>
            <a:fillRect/>
          </a:stretch>
        </p:blipFill>
        <p:spPr>
          <a:xfrm>
            <a:off x="285720" y="1436411"/>
            <a:ext cx="8643998" cy="5214973"/>
          </a:xfrm>
        </p:spPr>
      </p:pic>
      <p:sp>
        <p:nvSpPr>
          <p:cNvPr id="8" name="7 - Ορθογώνιο"/>
          <p:cNvSpPr/>
          <p:nvPr/>
        </p:nvSpPr>
        <p:spPr>
          <a:xfrm>
            <a:off x="500034" y="1500174"/>
            <a:ext cx="8143932" cy="7143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4643438" y="2285992"/>
            <a:ext cx="928694"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428596" y="4643446"/>
            <a:ext cx="8215370" cy="12858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5" name="4 - TextBox"/>
          <p:cNvSpPr txBox="1"/>
          <p:nvPr/>
        </p:nvSpPr>
        <p:spPr>
          <a:xfrm>
            <a:off x="1571604" y="1000108"/>
            <a:ext cx="2609625" cy="523220"/>
          </a:xfrm>
          <a:prstGeom prst="rect">
            <a:avLst/>
          </a:prstGeom>
          <a:noFill/>
        </p:spPr>
        <p:txBody>
          <a:bodyPr wrap="none" rtlCol="0">
            <a:spAutoFit/>
          </a:bodyPr>
          <a:lstStyle/>
          <a:p>
            <a:r>
              <a:rPr lang="el-GR" sz="2800" b="1" dirty="0" smtClean="0">
                <a:solidFill>
                  <a:srgbClr val="7030A0"/>
                </a:solidFill>
              </a:rPr>
              <a:t>Παραδείγματα</a:t>
            </a:r>
            <a:endParaRPr lang="el-GR" sz="2800" b="1" dirty="0">
              <a:solidFill>
                <a:srgbClr val="7030A0"/>
              </a:solidFill>
            </a:endParaRPr>
          </a:p>
        </p:txBody>
      </p:sp>
      <p:pic>
        <p:nvPicPr>
          <p:cNvPr id="12" name="11 - Θέση περιεχομένου" descr="Εικόνα2 (3).png"/>
          <p:cNvPicPr>
            <a:picLocks noGrp="1" noChangeAspect="1"/>
          </p:cNvPicPr>
          <p:nvPr>
            <p:ph idx="1"/>
          </p:nvPr>
        </p:nvPicPr>
        <p:blipFill>
          <a:blip r:embed="rId2"/>
          <a:stretch>
            <a:fillRect/>
          </a:stretch>
        </p:blipFill>
        <p:spPr>
          <a:xfrm>
            <a:off x="165497" y="1142984"/>
            <a:ext cx="8478469" cy="999897"/>
          </a:xfrm>
        </p:spPr>
      </p:pic>
      <p:pic>
        <p:nvPicPr>
          <p:cNvPr id="13" name="12 - Εικόνα" descr="Εικόνα3 (2).png"/>
          <p:cNvPicPr>
            <a:picLocks noChangeAspect="1"/>
          </p:cNvPicPr>
          <p:nvPr/>
        </p:nvPicPr>
        <p:blipFill>
          <a:blip r:embed="rId3"/>
          <a:stretch>
            <a:fillRect/>
          </a:stretch>
        </p:blipFill>
        <p:spPr>
          <a:xfrm>
            <a:off x="285720" y="2143116"/>
            <a:ext cx="8429684" cy="4360707"/>
          </a:xfrm>
          <a:prstGeom prst="rect">
            <a:avLst/>
          </a:prstGeom>
        </p:spPr>
      </p:pic>
      <p:sp>
        <p:nvSpPr>
          <p:cNvPr id="10" name="9 - Ορθογώνιο"/>
          <p:cNvSpPr/>
          <p:nvPr/>
        </p:nvSpPr>
        <p:spPr>
          <a:xfrm>
            <a:off x="357158" y="5500702"/>
            <a:ext cx="8215370" cy="10001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285720" y="1428736"/>
            <a:ext cx="8143932" cy="7143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357158" y="4572008"/>
            <a:ext cx="8215370" cy="6429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Ορθογώνιο"/>
          <p:cNvSpPr/>
          <p:nvPr/>
        </p:nvSpPr>
        <p:spPr>
          <a:xfrm>
            <a:off x="428596" y="1071546"/>
            <a:ext cx="7000924"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 name="Picture 3"/>
          <p:cNvPicPr>
            <a:picLocks noChangeAspect="1" noChangeArrowheads="1"/>
          </p:cNvPicPr>
          <p:nvPr/>
        </p:nvPicPr>
        <p:blipFill>
          <a:blip r:embed="rId4"/>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5" name="4 - TextBox"/>
          <p:cNvSpPr txBox="1"/>
          <p:nvPr/>
        </p:nvSpPr>
        <p:spPr>
          <a:xfrm>
            <a:off x="1571604" y="1000108"/>
            <a:ext cx="2609625" cy="523220"/>
          </a:xfrm>
          <a:prstGeom prst="rect">
            <a:avLst/>
          </a:prstGeom>
          <a:noFill/>
        </p:spPr>
        <p:txBody>
          <a:bodyPr wrap="none" rtlCol="0">
            <a:spAutoFit/>
          </a:bodyPr>
          <a:lstStyle/>
          <a:p>
            <a:r>
              <a:rPr lang="el-GR" sz="2800" b="1" dirty="0" smtClean="0">
                <a:solidFill>
                  <a:srgbClr val="7030A0"/>
                </a:solidFill>
              </a:rPr>
              <a:t>Παραδείγματα</a:t>
            </a:r>
            <a:endParaRPr lang="el-GR" sz="2800" b="1" dirty="0">
              <a:solidFill>
                <a:srgbClr val="7030A0"/>
              </a:solidFill>
            </a:endParaRPr>
          </a:p>
        </p:txBody>
      </p:sp>
      <p:pic>
        <p:nvPicPr>
          <p:cNvPr id="16" name="15 - Θέση περιεχομένου" descr="Εικόνα4 (2).png"/>
          <p:cNvPicPr>
            <a:picLocks noGrp="1" noChangeAspect="1"/>
          </p:cNvPicPr>
          <p:nvPr>
            <p:ph idx="1"/>
          </p:nvPr>
        </p:nvPicPr>
        <p:blipFill>
          <a:blip r:embed="rId2"/>
          <a:stretch>
            <a:fillRect/>
          </a:stretch>
        </p:blipFill>
        <p:spPr>
          <a:xfrm>
            <a:off x="142844" y="1071545"/>
            <a:ext cx="8786874" cy="5682033"/>
          </a:xfrm>
        </p:spPr>
      </p:pic>
      <p:sp>
        <p:nvSpPr>
          <p:cNvPr id="10" name="9 - Ορθογώνιο"/>
          <p:cNvSpPr/>
          <p:nvPr/>
        </p:nvSpPr>
        <p:spPr>
          <a:xfrm>
            <a:off x="214282" y="3643314"/>
            <a:ext cx="8643998" cy="7143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2643174" y="1142984"/>
            <a:ext cx="3071834" cy="2857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214282" y="2357430"/>
            <a:ext cx="8501122" cy="4286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214282" y="6000768"/>
            <a:ext cx="8643998" cy="7143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5" name="4 - TextBox"/>
          <p:cNvSpPr txBox="1"/>
          <p:nvPr/>
        </p:nvSpPr>
        <p:spPr>
          <a:xfrm>
            <a:off x="1571604" y="1000108"/>
            <a:ext cx="2609625" cy="523220"/>
          </a:xfrm>
          <a:prstGeom prst="rect">
            <a:avLst/>
          </a:prstGeom>
          <a:noFill/>
        </p:spPr>
        <p:txBody>
          <a:bodyPr wrap="none" rtlCol="0">
            <a:spAutoFit/>
          </a:bodyPr>
          <a:lstStyle/>
          <a:p>
            <a:r>
              <a:rPr lang="el-GR" sz="2800" b="1" dirty="0" smtClean="0">
                <a:solidFill>
                  <a:srgbClr val="7030A0"/>
                </a:solidFill>
              </a:rPr>
              <a:t>Παραδείγματα</a:t>
            </a:r>
            <a:endParaRPr lang="el-GR" sz="2800" b="1" dirty="0">
              <a:solidFill>
                <a:srgbClr val="7030A0"/>
              </a:solidFill>
            </a:endParaRPr>
          </a:p>
        </p:txBody>
      </p:sp>
      <p:pic>
        <p:nvPicPr>
          <p:cNvPr id="12" name="11 - Θέση περιεχομένου" descr="Εικόνα5 (2).png"/>
          <p:cNvPicPr>
            <a:picLocks noGrp="1" noChangeAspect="1"/>
          </p:cNvPicPr>
          <p:nvPr>
            <p:ph idx="1"/>
          </p:nvPr>
        </p:nvPicPr>
        <p:blipFill>
          <a:blip r:embed="rId2"/>
          <a:stretch>
            <a:fillRect/>
          </a:stretch>
        </p:blipFill>
        <p:spPr>
          <a:xfrm>
            <a:off x="142844" y="986642"/>
            <a:ext cx="8858312" cy="5810607"/>
          </a:xfrm>
        </p:spPr>
      </p:pic>
      <p:sp>
        <p:nvSpPr>
          <p:cNvPr id="10" name="9 - Ορθογώνιο"/>
          <p:cNvSpPr/>
          <p:nvPr/>
        </p:nvSpPr>
        <p:spPr>
          <a:xfrm>
            <a:off x="214282" y="3643314"/>
            <a:ext cx="7429552" cy="3571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428596" y="1000108"/>
            <a:ext cx="8501122" cy="4286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214282" y="4286256"/>
            <a:ext cx="8143932" cy="7143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Ορθογώνιο"/>
          <p:cNvSpPr/>
          <p:nvPr/>
        </p:nvSpPr>
        <p:spPr>
          <a:xfrm>
            <a:off x="142844" y="6072206"/>
            <a:ext cx="8358246" cy="7143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3" name="12 - Θέση περιεχομένου" descr="Εικόνα6 (2).png"/>
          <p:cNvPicPr>
            <a:picLocks noGrp="1" noChangeAspect="1"/>
          </p:cNvPicPr>
          <p:nvPr>
            <p:ph idx="1"/>
          </p:nvPr>
        </p:nvPicPr>
        <p:blipFill>
          <a:blip r:embed="rId2"/>
          <a:stretch>
            <a:fillRect/>
          </a:stretch>
        </p:blipFill>
        <p:spPr>
          <a:xfrm>
            <a:off x="285720" y="1230408"/>
            <a:ext cx="8363813" cy="5627592"/>
          </a:xfrm>
        </p:spPr>
      </p:pic>
      <p:sp>
        <p:nvSpPr>
          <p:cNvPr id="10" name="9 - Ορθογώνιο"/>
          <p:cNvSpPr/>
          <p:nvPr/>
        </p:nvSpPr>
        <p:spPr>
          <a:xfrm>
            <a:off x="357158" y="2786058"/>
            <a:ext cx="8072494" cy="7858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357158" y="1785926"/>
            <a:ext cx="7715304" cy="50006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214282" y="5643578"/>
            <a:ext cx="8143932" cy="7858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1" name="10 - Θέση περιεχομένου" descr="Εικόνα7 (2).png"/>
          <p:cNvPicPr>
            <a:picLocks noGrp="1" noChangeAspect="1"/>
          </p:cNvPicPr>
          <p:nvPr>
            <p:ph idx="1"/>
          </p:nvPr>
        </p:nvPicPr>
        <p:blipFill>
          <a:blip r:embed="rId2"/>
          <a:stretch>
            <a:fillRect/>
          </a:stretch>
        </p:blipFill>
        <p:spPr>
          <a:xfrm>
            <a:off x="374657" y="1785926"/>
            <a:ext cx="8660937" cy="4286279"/>
          </a:xfrm>
        </p:spPr>
      </p:pic>
      <p:sp>
        <p:nvSpPr>
          <p:cNvPr id="10" name="9 - Ορθογώνιο"/>
          <p:cNvSpPr/>
          <p:nvPr/>
        </p:nvSpPr>
        <p:spPr>
          <a:xfrm>
            <a:off x="357158" y="3214686"/>
            <a:ext cx="8072494" cy="7858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428596" y="2285992"/>
            <a:ext cx="7929618" cy="2857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 Θέση περιεχομένου" descr="Εικόνα1 (2).png"/>
          <p:cNvPicPr>
            <a:picLocks noGrp="1" noChangeAspect="1"/>
          </p:cNvPicPr>
          <p:nvPr>
            <p:ph idx="1"/>
          </p:nvPr>
        </p:nvPicPr>
        <p:blipFill>
          <a:blip r:embed="rId2"/>
          <a:stretch>
            <a:fillRect/>
          </a:stretch>
        </p:blipFill>
        <p:spPr>
          <a:xfrm>
            <a:off x="214282" y="1549796"/>
            <a:ext cx="8572560" cy="5022476"/>
          </a:xfrm>
        </p:spPr>
      </p:pic>
      <p:pic>
        <p:nvPicPr>
          <p:cNvPr id="6"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tsipras-panigyria-3.jpg"/>
          <p:cNvPicPr>
            <a:picLocks noGrp="1" noChangeAspect="1"/>
          </p:cNvPicPr>
          <p:nvPr>
            <p:ph idx="1"/>
          </p:nvPr>
        </p:nvPicPr>
        <p:blipFill>
          <a:blip r:embed="rId2"/>
          <a:stretch>
            <a:fillRect/>
          </a:stretch>
        </p:blipFill>
        <p:spPr>
          <a:xfrm>
            <a:off x="221047" y="571480"/>
            <a:ext cx="8706197" cy="587191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fontAlgn="auto">
              <a:spcAft>
                <a:spcPts val="0"/>
              </a:spcAft>
              <a:defRPr/>
            </a:pPr>
            <a:r>
              <a:rPr lang="el-GR" sz="2800" b="1" dirty="0" smtClean="0">
                <a:solidFill>
                  <a:schemeClr val="accent6">
                    <a:lumMod val="50000"/>
                  </a:schemeClr>
                </a:solidFill>
              </a:rPr>
              <a:t>ΑΠΛΕΣ  ΔΙΑΤΑΡΑΧΕΣ</a:t>
            </a:r>
            <a:r>
              <a:rPr lang="en-US" sz="2800" b="1" dirty="0" smtClean="0">
                <a:solidFill>
                  <a:schemeClr val="accent6">
                    <a:lumMod val="50000"/>
                  </a:schemeClr>
                </a:solidFill>
              </a:rPr>
              <a:t> – </a:t>
            </a:r>
            <a:r>
              <a:rPr lang="el-GR" sz="2800" b="1" dirty="0" smtClean="0">
                <a:solidFill>
                  <a:schemeClr val="accent6">
                    <a:lumMod val="50000"/>
                  </a:schemeClr>
                </a:solidFill>
              </a:rPr>
              <a:t>ΟΡΙΑ  ΑΝΤΙΡΡΟΠΗΣΗΣ</a:t>
            </a:r>
            <a:endParaRPr lang="el-GR" sz="2800" b="1" dirty="0">
              <a:solidFill>
                <a:schemeClr val="accent6">
                  <a:lumMod val="50000"/>
                </a:schemeClr>
              </a:solidFill>
            </a:endParaRPr>
          </a:p>
        </p:txBody>
      </p:sp>
      <p:sp>
        <p:nvSpPr>
          <p:cNvPr id="13315" name="2 - Θέση περιεχομένου"/>
          <p:cNvSpPr>
            <a:spLocks noGrp="1"/>
          </p:cNvSpPr>
          <p:nvPr>
            <p:ph idx="1"/>
          </p:nvPr>
        </p:nvSpPr>
        <p:spPr>
          <a:xfrm>
            <a:off x="1066800" y="1447800"/>
            <a:ext cx="7848600" cy="5257800"/>
          </a:xfrm>
        </p:spPr>
        <p:txBody>
          <a:bodyPr/>
          <a:lstStyle/>
          <a:p>
            <a:endParaRPr lang="el-GR" sz="2000" b="1" dirty="0" smtClean="0">
              <a:cs typeface="Arial" pitchFamily="34" charset="0"/>
            </a:endParaRPr>
          </a:p>
          <a:p>
            <a:r>
              <a:rPr lang="el-GR" sz="2000" b="1" dirty="0" smtClean="0">
                <a:cs typeface="Arial" pitchFamily="34" charset="0"/>
              </a:rPr>
              <a:t>Η φυσιολογική αντιρρόπηση σε απλή διαταραχή της οξεοβασικής ισορροπίας δεν συνιστά στοιχείο μικτής διαταραχής</a:t>
            </a:r>
          </a:p>
          <a:p>
            <a:pPr>
              <a:buFont typeface="Wingdings 2" pitchFamily="18" charset="2"/>
              <a:buNone/>
            </a:pPr>
            <a:endParaRPr lang="el-GR" sz="2200" b="1" dirty="0" smtClean="0">
              <a:cs typeface="Arial" pitchFamily="34" charset="0"/>
            </a:endParaRPr>
          </a:p>
          <a:p>
            <a:r>
              <a:rPr lang="el-GR" sz="2000" b="1" dirty="0" smtClean="0">
                <a:cs typeface="Arial" pitchFamily="34" charset="0"/>
              </a:rPr>
              <a:t>Η φυσιολογική αντιρρόπηση δεν μπορεί να μεταβάλλει την οξύτητα του αίματος σε κατεύθυνση αντίθετη από αυτήν της πρωταρχικής διαταραχής και σπανίως επαναφέρει το </a:t>
            </a:r>
            <a:r>
              <a:rPr lang="en-US" sz="2000" b="1" dirty="0" smtClean="0">
                <a:latin typeface="Corbel" pitchFamily="34" charset="0"/>
                <a:cs typeface="Arial" pitchFamily="34" charset="0"/>
              </a:rPr>
              <a:t>pH</a:t>
            </a:r>
            <a:r>
              <a:rPr lang="en-US" sz="2000" b="1" dirty="0" smtClean="0">
                <a:cs typeface="Arial" pitchFamily="34" charset="0"/>
              </a:rPr>
              <a:t> </a:t>
            </a:r>
            <a:r>
              <a:rPr lang="el-GR" sz="2000" b="1" dirty="0" smtClean="0">
                <a:cs typeface="Arial" pitchFamily="34" charset="0"/>
              </a:rPr>
              <a:t>του αίματος σε απόλυτα φυσιολογικές τιμές</a:t>
            </a:r>
          </a:p>
          <a:p>
            <a:pPr>
              <a:buFont typeface="Wingdings 2" pitchFamily="18" charset="2"/>
              <a:buNone/>
            </a:pPr>
            <a:endParaRPr lang="el-GR" sz="2200" b="1" dirty="0" smtClean="0">
              <a:cs typeface="Arial" pitchFamily="34" charset="0"/>
            </a:endParaRPr>
          </a:p>
          <a:p>
            <a:r>
              <a:rPr lang="el-GR" sz="2000" b="1" dirty="0" smtClean="0">
                <a:cs typeface="Arial" pitchFamily="34" charset="0"/>
              </a:rPr>
              <a:t>Στη φυσιολογική αντιρρόπηση υπάρχουν συγκεκριμένα όρια για το εύρος της μεταβολής στις τιμές των </a:t>
            </a:r>
            <a:r>
              <a:rPr lang="en-US" sz="2000" b="1" dirty="0" err="1" smtClean="0">
                <a:latin typeface="Corbel" pitchFamily="34" charset="0"/>
                <a:cs typeface="Arial" pitchFamily="34" charset="0"/>
              </a:rPr>
              <a:t>PaCO</a:t>
            </a:r>
            <a:r>
              <a:rPr lang="el-GR" sz="1800" b="1" baseline="-25000" dirty="0" smtClean="0">
                <a:latin typeface="Arial" pitchFamily="34" charset="0"/>
                <a:cs typeface="Arial" pitchFamily="34" charset="0"/>
              </a:rPr>
              <a:t>2</a:t>
            </a:r>
            <a:r>
              <a:rPr lang="en-US" sz="2000" b="1" dirty="0" smtClean="0">
                <a:cs typeface="Arial" pitchFamily="34" charset="0"/>
              </a:rPr>
              <a:t> </a:t>
            </a:r>
            <a:r>
              <a:rPr lang="el-GR" sz="2000" b="1" dirty="0" smtClean="0">
                <a:cs typeface="Arial" pitchFamily="34" charset="0"/>
              </a:rPr>
              <a:t>και </a:t>
            </a:r>
            <a:r>
              <a:rPr lang="en-US" sz="2000" b="1" dirty="0" smtClean="0">
                <a:latin typeface="Corbel" pitchFamily="34" charset="0"/>
                <a:cs typeface="Arial" pitchFamily="34" charset="0"/>
              </a:rPr>
              <a:t>HCO</a:t>
            </a:r>
            <a:r>
              <a:rPr lang="el-GR" sz="1800" b="1" baseline="-25000" dirty="0" smtClean="0">
                <a:latin typeface="Arial" pitchFamily="34" charset="0"/>
                <a:cs typeface="Arial" pitchFamily="34" charset="0"/>
              </a:rPr>
              <a:t>3</a:t>
            </a:r>
            <a:r>
              <a:rPr lang="el-GR" sz="1800" b="1" baseline="30000" dirty="0" smtClean="0">
                <a:latin typeface="Arial" pitchFamily="34" charset="0"/>
                <a:cs typeface="Arial" pitchFamily="34" charset="0"/>
              </a:rPr>
              <a:t>-</a:t>
            </a:r>
            <a:r>
              <a:rPr lang="en-US" sz="2000" b="1" baseline="30000" dirty="0" smtClean="0">
                <a:cs typeface="Arial" pitchFamily="34" charset="0"/>
              </a:rPr>
              <a:t> </a:t>
            </a:r>
            <a:r>
              <a:rPr lang="el-GR" sz="2000" b="1" dirty="0" smtClean="0">
                <a:cs typeface="Arial" pitchFamily="34" charset="0"/>
              </a:rPr>
              <a:t>και ορισμένα χρονικά διαστήματα για την ολοκλήρωση της </a:t>
            </a:r>
          </a:p>
          <a:p>
            <a:pPr>
              <a:buFont typeface="Wingdings 2" pitchFamily="18" charset="2"/>
              <a:buNone/>
            </a:pPr>
            <a:endParaRPr lang="el-GR" sz="2000" b="1" dirty="0" smtClean="0">
              <a:cs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fontAlgn="auto">
              <a:spcAft>
                <a:spcPts val="0"/>
              </a:spcAft>
              <a:defRPr/>
            </a:pPr>
            <a:r>
              <a:rPr lang="el-GR" sz="2800" b="1" dirty="0" smtClean="0">
                <a:solidFill>
                  <a:schemeClr val="accent6">
                    <a:lumMod val="50000"/>
                  </a:schemeClr>
                </a:solidFill>
              </a:rPr>
              <a:t>ΜΙΚΤΕΣ  ΔΙΑΤΑΡΑΧΕΣ  ΜΕ  ΦΥΣΙΟΛΟΓΙΚΟ  </a:t>
            </a:r>
            <a:r>
              <a:rPr lang="en-US" sz="2800" b="1" dirty="0" smtClean="0">
                <a:solidFill>
                  <a:schemeClr val="accent6">
                    <a:lumMod val="50000"/>
                  </a:schemeClr>
                </a:solidFill>
                <a:latin typeface="Corbel" pitchFamily="34" charset="0"/>
              </a:rPr>
              <a:t>pH</a:t>
            </a:r>
            <a:endParaRPr lang="el-GR" sz="3000" b="1" dirty="0">
              <a:solidFill>
                <a:schemeClr val="accent6">
                  <a:lumMod val="50000"/>
                </a:schemeClr>
              </a:solidFill>
              <a:latin typeface="Corbel" pitchFamily="34" charset="0"/>
            </a:endParaRPr>
          </a:p>
        </p:txBody>
      </p:sp>
      <p:sp>
        <p:nvSpPr>
          <p:cNvPr id="5" name="Rectangle 3"/>
          <p:cNvSpPr>
            <a:spLocks noGrp="1" noChangeArrowheads="1"/>
          </p:cNvSpPr>
          <p:nvPr>
            <p:ph idx="1"/>
          </p:nvPr>
        </p:nvSpPr>
        <p:spPr>
          <a:xfrm>
            <a:off x="1295400" y="1268413"/>
            <a:ext cx="7639050" cy="4979987"/>
          </a:xfrm>
        </p:spPr>
        <p:txBody>
          <a:bodyPr/>
          <a:lstStyle/>
          <a:p>
            <a:pPr algn="just">
              <a:buFont typeface="Wingdings" pitchFamily="2" charset="2"/>
              <a:buChar char="ü"/>
            </a:pPr>
            <a:r>
              <a:rPr lang="el-GR" sz="1800" b="1" dirty="0" smtClean="0"/>
              <a:t>Σε μικτές οξεοβασικές διαταραχές που μεταβάλλουν την οξύτητα του αίματος  προς αντίθετες κατευθύνσεις είναι δυνατόν το </a:t>
            </a:r>
            <a:r>
              <a:rPr lang="en-US" sz="1800" b="1" dirty="0" smtClean="0">
                <a:latin typeface="Corbel" pitchFamily="34" charset="0"/>
                <a:cs typeface="Arial" pitchFamily="34" charset="0"/>
              </a:rPr>
              <a:t>pH</a:t>
            </a:r>
            <a:r>
              <a:rPr lang="en-US" sz="1800" b="1" dirty="0" smtClean="0">
                <a:cs typeface="Arial" pitchFamily="34" charset="0"/>
              </a:rPr>
              <a:t> </a:t>
            </a:r>
            <a:r>
              <a:rPr lang="el-GR" sz="1800" b="1" dirty="0" smtClean="0">
                <a:cs typeface="Arial" pitchFamily="34" charset="0"/>
              </a:rPr>
              <a:t>του αίματος να έχει φυσιολογικές τιμές</a:t>
            </a:r>
          </a:p>
          <a:p>
            <a:pPr>
              <a:buFont typeface="Wingdings 2" pitchFamily="18" charset="2"/>
              <a:buNone/>
            </a:pPr>
            <a:r>
              <a:rPr lang="el-GR" sz="1800" b="1" dirty="0" smtClean="0">
                <a:latin typeface="Arial" pitchFamily="34" charset="0"/>
                <a:cs typeface="Arial" pitchFamily="34" charset="0"/>
              </a:rPr>
              <a:t>		</a:t>
            </a:r>
          </a:p>
          <a:p>
            <a:pPr>
              <a:buFont typeface="Wingdings 2" pitchFamily="18" charset="2"/>
              <a:buNone/>
            </a:pPr>
            <a:r>
              <a:rPr lang="el-GR" sz="1800" b="1" dirty="0" smtClean="0">
                <a:latin typeface="Arial" pitchFamily="34" charset="0"/>
                <a:cs typeface="Arial" pitchFamily="34" charset="0"/>
              </a:rPr>
              <a:t>	    </a:t>
            </a:r>
            <a:r>
              <a:rPr lang="en-US" sz="1600" b="1" dirty="0" smtClean="0">
                <a:latin typeface="Arial" pitchFamily="34" charset="0"/>
                <a:cs typeface="Arial" pitchFamily="34" charset="0"/>
              </a:rPr>
              <a:t>[H</a:t>
            </a:r>
            <a:r>
              <a:rPr lang="en-US" sz="1600" b="1" baseline="30000" dirty="0" smtClean="0">
                <a:latin typeface="Arial" pitchFamily="34" charset="0"/>
                <a:cs typeface="Arial" pitchFamily="34" charset="0"/>
              </a:rPr>
              <a:t>+</a:t>
            </a:r>
            <a:r>
              <a:rPr lang="en-US" sz="1600" b="1" dirty="0" smtClean="0">
                <a:latin typeface="Arial" pitchFamily="34" charset="0"/>
                <a:cs typeface="Arial" pitchFamily="34" charset="0"/>
              </a:rPr>
              <a:t>]= 24  x </a:t>
            </a:r>
            <a:r>
              <a:rPr lang="en-US" sz="1600" dirty="0" smtClean="0">
                <a:latin typeface="Arial" pitchFamily="34" charset="0"/>
                <a:cs typeface="Arial" pitchFamily="34" charset="0"/>
              </a:rPr>
              <a:t>---------</a:t>
            </a:r>
            <a:r>
              <a:rPr lang="el-GR" sz="1800" dirty="0" smtClean="0">
                <a:latin typeface="Arial" pitchFamily="34" charset="0"/>
                <a:cs typeface="Arial" pitchFamily="34" charset="0"/>
              </a:rPr>
              <a:t>			  </a:t>
            </a:r>
            <a:r>
              <a:rPr lang="en-US" sz="1600" b="1" dirty="0" smtClean="0">
                <a:latin typeface="Arial" pitchFamily="34" charset="0"/>
                <a:cs typeface="Arial" pitchFamily="34" charset="0"/>
              </a:rPr>
              <a:t>[H</a:t>
            </a:r>
            <a:r>
              <a:rPr lang="en-US" sz="1600" b="1" baseline="30000" dirty="0" smtClean="0">
                <a:latin typeface="Arial" pitchFamily="34" charset="0"/>
                <a:cs typeface="Arial" pitchFamily="34" charset="0"/>
              </a:rPr>
              <a:t>+</a:t>
            </a:r>
            <a:r>
              <a:rPr lang="en-US" sz="1600" b="1" dirty="0" smtClean="0">
                <a:latin typeface="Arial" pitchFamily="34" charset="0"/>
                <a:cs typeface="Arial" pitchFamily="34" charset="0"/>
              </a:rPr>
              <a:t>]= 24  x </a:t>
            </a:r>
            <a:r>
              <a:rPr lang="en-US" sz="1600" dirty="0" smtClean="0">
                <a:latin typeface="Arial" pitchFamily="34" charset="0"/>
                <a:cs typeface="Arial" pitchFamily="34" charset="0"/>
              </a:rPr>
              <a:t>---------</a:t>
            </a:r>
            <a:endParaRPr lang="el-GR" sz="1600" b="1" dirty="0" smtClean="0">
              <a:cs typeface="Arial" pitchFamily="34" charset="0"/>
            </a:endParaRPr>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1800" b="1" dirty="0" smtClean="0"/>
          </a:p>
          <a:p>
            <a:pPr algn="just">
              <a:buFont typeface="Wingdings 2" pitchFamily="18" charset="2"/>
              <a:buNone/>
            </a:pPr>
            <a:r>
              <a:rPr lang="en-US" sz="1800" b="1" dirty="0" smtClean="0"/>
              <a:t>	</a:t>
            </a:r>
            <a:r>
              <a:rPr lang="el-GR" sz="1800" b="1" dirty="0" smtClean="0"/>
              <a:t>Φυσιολογικό </a:t>
            </a:r>
            <a:r>
              <a:rPr lang="en-US" sz="1800" b="1" dirty="0" smtClean="0">
                <a:latin typeface="Corbel" pitchFamily="34" charset="0"/>
                <a:cs typeface="Arial" pitchFamily="34" charset="0"/>
              </a:rPr>
              <a:t>pH</a:t>
            </a:r>
            <a:r>
              <a:rPr lang="el-GR" sz="1800" b="1" dirty="0" smtClean="0">
                <a:cs typeface="Arial" pitchFamily="34" charset="0"/>
              </a:rPr>
              <a:t> με έκδηλα παθολογικές τιμές </a:t>
            </a:r>
            <a:r>
              <a:rPr lang="en-US" sz="1800" b="1" dirty="0" smtClean="0">
                <a:latin typeface="Corbel" pitchFamily="34" charset="0"/>
                <a:cs typeface="Arial" pitchFamily="34" charset="0"/>
              </a:rPr>
              <a:t>PCO</a:t>
            </a:r>
            <a:r>
              <a:rPr lang="en-US" sz="1600" b="1" baseline="-25000" dirty="0" smtClean="0">
                <a:latin typeface="Arial" pitchFamily="34" charset="0"/>
                <a:cs typeface="Arial" pitchFamily="34" charset="0"/>
              </a:rPr>
              <a:t>2</a:t>
            </a:r>
            <a:r>
              <a:rPr lang="el-GR" sz="1800" b="1" baseline="-25000" dirty="0" smtClean="0">
                <a:cs typeface="Arial" pitchFamily="34" charset="0"/>
              </a:rPr>
              <a:t> </a:t>
            </a:r>
            <a:r>
              <a:rPr lang="el-GR" sz="1800" b="1" dirty="0" smtClean="0">
                <a:cs typeface="Arial" pitchFamily="34" charset="0"/>
              </a:rPr>
              <a:t>και </a:t>
            </a:r>
            <a:r>
              <a:rPr lang="en-US" sz="1800" b="1" dirty="0" smtClean="0">
                <a:latin typeface="Corbel" pitchFamily="34" charset="0"/>
                <a:cs typeface="Arial" pitchFamily="34" charset="0"/>
              </a:rPr>
              <a:t>HCO</a:t>
            </a:r>
            <a:r>
              <a:rPr lang="en-US" sz="1600" b="1" baseline="-25000" dirty="0" smtClean="0">
                <a:latin typeface="Arial" pitchFamily="34" charset="0"/>
                <a:cs typeface="Arial" pitchFamily="34" charset="0"/>
              </a:rPr>
              <a:t>3</a:t>
            </a:r>
            <a:r>
              <a:rPr lang="en-US" sz="1800" b="1" baseline="30000" dirty="0" smtClean="0">
                <a:latin typeface="Corbel" pitchFamily="34" charset="0"/>
                <a:cs typeface="Arial" pitchFamily="34" charset="0"/>
              </a:rPr>
              <a:t>-</a:t>
            </a:r>
            <a:r>
              <a:rPr lang="el-GR" sz="1800" b="1" baseline="30000" dirty="0" smtClean="0">
                <a:cs typeface="Arial" pitchFamily="34" charset="0"/>
              </a:rPr>
              <a:t> </a:t>
            </a:r>
            <a:r>
              <a:rPr lang="el-GR" sz="1800" b="1" dirty="0" smtClean="0">
                <a:cs typeface="Arial" pitchFamily="34" charset="0"/>
              </a:rPr>
              <a:t> είναι ενδεικτικά μικτής διαταραχής. Συνεκτιμούνται πάντα το ιστορικό και η παρούσα νόσος</a:t>
            </a:r>
          </a:p>
          <a:p>
            <a:pPr>
              <a:buFont typeface="Wingdings 2" pitchFamily="18" charset="2"/>
              <a:buNone/>
            </a:pPr>
            <a:endParaRPr lang="en-US" sz="2000" dirty="0" smtClean="0"/>
          </a:p>
        </p:txBody>
      </p:sp>
      <p:sp>
        <p:nvSpPr>
          <p:cNvPr id="4" name="6 - TextBox"/>
          <p:cNvSpPr txBox="1">
            <a:spLocks noChangeArrowheads="1"/>
          </p:cNvSpPr>
          <p:nvPr/>
        </p:nvSpPr>
        <p:spPr bwMode="auto">
          <a:xfrm>
            <a:off x="2988000" y="2411413"/>
            <a:ext cx="792162" cy="339725"/>
          </a:xfrm>
          <a:prstGeom prst="rect">
            <a:avLst/>
          </a:prstGeom>
          <a:noFill/>
          <a:ln w="9525">
            <a:noFill/>
            <a:miter lim="800000"/>
            <a:headEnd/>
            <a:tailEnd/>
          </a:ln>
        </p:spPr>
        <p:txBody>
          <a:bodyPr>
            <a:spAutoFit/>
          </a:bodyPr>
          <a:lstStyle/>
          <a:p>
            <a:r>
              <a:rPr lang="en-US" sz="1600" b="1" dirty="0" smtClean="0"/>
              <a:t>PCO</a:t>
            </a:r>
            <a:r>
              <a:rPr lang="en-US" sz="1600" b="1" baseline="-25000" dirty="0" smtClean="0"/>
              <a:t>2</a:t>
            </a:r>
            <a:endParaRPr lang="el-GR" sz="1600" b="1" dirty="0"/>
          </a:p>
        </p:txBody>
      </p:sp>
      <p:sp>
        <p:nvSpPr>
          <p:cNvPr id="6" name="6 - TextBox"/>
          <p:cNvSpPr txBox="1">
            <a:spLocks noChangeArrowheads="1"/>
          </p:cNvSpPr>
          <p:nvPr/>
        </p:nvSpPr>
        <p:spPr bwMode="auto">
          <a:xfrm>
            <a:off x="7092000" y="2411413"/>
            <a:ext cx="792162" cy="339725"/>
          </a:xfrm>
          <a:prstGeom prst="rect">
            <a:avLst/>
          </a:prstGeom>
          <a:noFill/>
          <a:ln w="9525">
            <a:noFill/>
            <a:miter lim="800000"/>
            <a:headEnd/>
            <a:tailEnd/>
          </a:ln>
        </p:spPr>
        <p:txBody>
          <a:bodyPr>
            <a:spAutoFit/>
          </a:bodyPr>
          <a:lstStyle/>
          <a:p>
            <a:r>
              <a:rPr lang="en-US" sz="1600" b="1" dirty="0"/>
              <a:t>PCO</a:t>
            </a:r>
            <a:r>
              <a:rPr lang="en-US" sz="1600" b="1" baseline="-25000" dirty="0"/>
              <a:t>2</a:t>
            </a:r>
            <a:endParaRPr lang="el-GR" sz="1600" b="1" dirty="0"/>
          </a:p>
        </p:txBody>
      </p:sp>
      <p:sp>
        <p:nvSpPr>
          <p:cNvPr id="7" name="7 - TextBox"/>
          <p:cNvSpPr txBox="1">
            <a:spLocks noChangeArrowheads="1"/>
          </p:cNvSpPr>
          <p:nvPr/>
        </p:nvSpPr>
        <p:spPr bwMode="auto">
          <a:xfrm>
            <a:off x="2988000" y="2735263"/>
            <a:ext cx="863600" cy="339725"/>
          </a:xfrm>
          <a:prstGeom prst="rect">
            <a:avLst/>
          </a:prstGeom>
          <a:noFill/>
          <a:ln w="9525">
            <a:noFill/>
            <a:miter lim="800000"/>
            <a:headEnd/>
            <a:tailEnd/>
          </a:ln>
        </p:spPr>
        <p:txBody>
          <a:bodyPr>
            <a:spAutoFit/>
          </a:bodyPr>
          <a:lstStyle/>
          <a:p>
            <a:r>
              <a:rPr lang="en-US" sz="1600" b="1" dirty="0"/>
              <a:t>HCO</a:t>
            </a:r>
            <a:r>
              <a:rPr lang="en-US" sz="1600" b="1" baseline="-25000" dirty="0"/>
              <a:t>3</a:t>
            </a:r>
            <a:r>
              <a:rPr lang="en-US" sz="1600" b="1" baseline="30000" dirty="0"/>
              <a:t>-</a:t>
            </a:r>
            <a:endParaRPr lang="el-GR" sz="1600" b="1" dirty="0"/>
          </a:p>
        </p:txBody>
      </p:sp>
      <p:sp>
        <p:nvSpPr>
          <p:cNvPr id="8" name="7 - TextBox"/>
          <p:cNvSpPr txBox="1">
            <a:spLocks noChangeArrowheads="1"/>
          </p:cNvSpPr>
          <p:nvPr/>
        </p:nvSpPr>
        <p:spPr bwMode="auto">
          <a:xfrm>
            <a:off x="7092000" y="2700000"/>
            <a:ext cx="863600" cy="338137"/>
          </a:xfrm>
          <a:prstGeom prst="rect">
            <a:avLst/>
          </a:prstGeom>
          <a:noFill/>
          <a:ln w="9525">
            <a:noFill/>
            <a:miter lim="800000"/>
            <a:headEnd/>
            <a:tailEnd/>
          </a:ln>
        </p:spPr>
        <p:txBody>
          <a:bodyPr>
            <a:spAutoFit/>
          </a:bodyPr>
          <a:lstStyle/>
          <a:p>
            <a:r>
              <a:rPr lang="en-US" sz="1600" b="1" dirty="0"/>
              <a:t>HCO</a:t>
            </a:r>
            <a:r>
              <a:rPr lang="en-US" sz="1600" b="1" baseline="-25000" dirty="0"/>
              <a:t>3</a:t>
            </a:r>
            <a:r>
              <a:rPr lang="en-US" sz="1600" b="1" baseline="30000" dirty="0"/>
              <a:t>-</a:t>
            </a:r>
            <a:endParaRPr lang="el-GR" sz="1600" b="1" dirty="0"/>
          </a:p>
        </p:txBody>
      </p:sp>
      <p:sp>
        <p:nvSpPr>
          <p:cNvPr id="9" name="8 - Βέλος προς τα επάνω"/>
          <p:cNvSpPr/>
          <p:nvPr/>
        </p:nvSpPr>
        <p:spPr>
          <a:xfrm>
            <a:off x="7776000" y="2771775"/>
            <a:ext cx="73025" cy="2159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0" name="9 - Βέλος προς τα επάνω"/>
          <p:cNvSpPr/>
          <p:nvPr/>
        </p:nvSpPr>
        <p:spPr>
          <a:xfrm>
            <a:off x="7776000" y="2484438"/>
            <a:ext cx="73025" cy="2159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2" name="11 - Βέλος προς τα κάτω"/>
          <p:cNvSpPr/>
          <p:nvPr/>
        </p:nvSpPr>
        <p:spPr>
          <a:xfrm>
            <a:off x="3672000" y="2484438"/>
            <a:ext cx="73025" cy="215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solidFill>
                <a:srgbClr val="002060"/>
              </a:solidFill>
            </a:endParaRPr>
          </a:p>
        </p:txBody>
      </p:sp>
      <p:sp>
        <p:nvSpPr>
          <p:cNvPr id="14" name="13 - Βέλος προς τα κάτω"/>
          <p:cNvSpPr/>
          <p:nvPr/>
        </p:nvSpPr>
        <p:spPr>
          <a:xfrm>
            <a:off x="3672000" y="2771775"/>
            <a:ext cx="73025" cy="215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solidFill>
                <a:srgbClr val="002060"/>
              </a:solidFill>
            </a:endParaRPr>
          </a:p>
        </p:txBody>
      </p:sp>
      <p:sp>
        <p:nvSpPr>
          <p:cNvPr id="16" name="15 - TextBox"/>
          <p:cNvSpPr txBox="1">
            <a:spLocks noChangeArrowheads="1"/>
          </p:cNvSpPr>
          <p:nvPr/>
        </p:nvSpPr>
        <p:spPr bwMode="auto">
          <a:xfrm>
            <a:off x="4608513" y="3096000"/>
            <a:ext cx="4103687" cy="539750"/>
          </a:xfrm>
          <a:prstGeom prst="rect">
            <a:avLst/>
          </a:prstGeom>
          <a:noFill/>
          <a:ln w="9525">
            <a:noFill/>
            <a:miter lim="800000"/>
            <a:headEnd/>
            <a:tailEnd/>
          </a:ln>
        </p:spPr>
        <p:txBody>
          <a:bodyPr>
            <a:spAutoFit/>
          </a:bodyPr>
          <a:lstStyle/>
          <a:p>
            <a:pPr marL="365125" indent="-282575"/>
            <a:r>
              <a:rPr lang="en-US" sz="1600" b="1" dirty="0">
                <a:latin typeface="Gill Sans MT" pitchFamily="34" charset="0"/>
              </a:rPr>
              <a:t>	</a:t>
            </a:r>
            <a:r>
              <a:rPr lang="el-GR" sz="1600" b="1" dirty="0">
                <a:latin typeface="Corbel" pitchFamily="34" charset="0"/>
              </a:rPr>
              <a:t>Μεταβολική αλκάλωση από διουρητικά</a:t>
            </a:r>
          </a:p>
          <a:p>
            <a:pPr marL="365125" indent="-282575"/>
            <a:r>
              <a:rPr lang="el-GR" sz="1600" b="1" dirty="0">
                <a:latin typeface="Corbel" pitchFamily="34" charset="0"/>
              </a:rPr>
              <a:t>	σε ασθενή με ΧΑΠ</a:t>
            </a:r>
          </a:p>
        </p:txBody>
      </p:sp>
      <p:sp>
        <p:nvSpPr>
          <p:cNvPr id="17" name="16 - TextBox"/>
          <p:cNvSpPr txBox="1">
            <a:spLocks noChangeArrowheads="1"/>
          </p:cNvSpPr>
          <p:nvPr/>
        </p:nvSpPr>
        <p:spPr bwMode="auto">
          <a:xfrm>
            <a:off x="827584" y="3024000"/>
            <a:ext cx="4176216" cy="830997"/>
          </a:xfrm>
          <a:prstGeom prst="rect">
            <a:avLst/>
          </a:prstGeom>
          <a:noFill/>
          <a:ln w="9525">
            <a:noFill/>
            <a:miter lim="800000"/>
            <a:headEnd/>
            <a:tailEnd/>
          </a:ln>
        </p:spPr>
        <p:txBody>
          <a:bodyPr wrap="square">
            <a:spAutoFit/>
          </a:bodyPr>
          <a:lstStyle/>
          <a:p>
            <a:pPr marL="365125" indent="-282575" algn="ctr"/>
            <a:r>
              <a:rPr lang="en-US" sz="1600" b="1" dirty="0">
                <a:latin typeface="Gill Sans MT" pitchFamily="34" charset="0"/>
              </a:rPr>
              <a:t>	</a:t>
            </a:r>
            <a:r>
              <a:rPr lang="el-GR" sz="1600" b="1" dirty="0">
                <a:latin typeface="Corbel" pitchFamily="34" charset="0"/>
              </a:rPr>
              <a:t>Οξεία αναπνευστική  αλκάλωση </a:t>
            </a:r>
            <a:r>
              <a:rPr lang="el-GR" sz="1600" b="1" dirty="0" smtClean="0">
                <a:latin typeface="Corbel" pitchFamily="34" charset="0"/>
              </a:rPr>
              <a:t>και </a:t>
            </a:r>
            <a:r>
              <a:rPr lang="el-GR" sz="1600" b="1" dirty="0">
                <a:latin typeface="Corbel" pitchFamily="34" charset="0"/>
              </a:rPr>
              <a:t>μεταβολική οξέωση </a:t>
            </a:r>
            <a:endParaRPr lang="en-US" sz="1600" b="1" dirty="0">
              <a:latin typeface="Gill Sans MT" pitchFamily="34" charset="0"/>
            </a:endParaRPr>
          </a:p>
          <a:p>
            <a:pPr marL="365125" indent="-282575" algn="ctr"/>
            <a:r>
              <a:rPr lang="en-US" sz="1600" b="1" dirty="0">
                <a:latin typeface="Gill Sans MT" pitchFamily="34" charset="0"/>
              </a:rPr>
              <a:t>	</a:t>
            </a:r>
            <a:r>
              <a:rPr lang="el-GR" sz="1600" b="1" dirty="0">
                <a:latin typeface="Corbel" pitchFamily="34" charset="0"/>
              </a:rPr>
              <a:t>σε δηλητηρίαση από σαλικυλικά</a:t>
            </a:r>
            <a:endParaRPr lang="en-US" sz="1600" b="1" dirty="0">
              <a:latin typeface="Gill Sans MT" pitchFamily="34" charset="0"/>
            </a:endParaRPr>
          </a:p>
        </p:txBody>
      </p:sp>
      <p:pic>
        <p:nvPicPr>
          <p:cNvPr id="20" name="19 - Εικόνα" descr="3.JPG"/>
          <p:cNvPicPr>
            <a:picLocks noChangeAspect="1"/>
          </p:cNvPicPr>
          <p:nvPr/>
        </p:nvPicPr>
        <p:blipFill>
          <a:blip r:embed="rId2" cstate="print"/>
          <a:stretch>
            <a:fillRect/>
          </a:stretch>
        </p:blipFill>
        <p:spPr>
          <a:xfrm>
            <a:off x="1296000" y="3852000"/>
            <a:ext cx="3672000" cy="680012"/>
          </a:xfrm>
          <a:prstGeom prst="rect">
            <a:avLst/>
          </a:prstGeom>
        </p:spPr>
      </p:pic>
      <p:pic>
        <p:nvPicPr>
          <p:cNvPr id="21" name="20 - Εικόνα" descr="4.JPG"/>
          <p:cNvPicPr>
            <a:picLocks noChangeAspect="1"/>
          </p:cNvPicPr>
          <p:nvPr/>
        </p:nvPicPr>
        <p:blipFill>
          <a:blip r:embed="rId3" cstate="print"/>
          <a:stretch>
            <a:fillRect/>
          </a:stretch>
        </p:blipFill>
        <p:spPr>
          <a:xfrm>
            <a:off x="1296000" y="4536000"/>
            <a:ext cx="3672000" cy="362683"/>
          </a:xfrm>
          <a:prstGeom prst="rect">
            <a:avLst/>
          </a:prstGeom>
        </p:spPr>
      </p:pic>
      <p:sp>
        <p:nvSpPr>
          <p:cNvPr id="22" name="21 - Έλλειψη"/>
          <p:cNvSpPr/>
          <p:nvPr/>
        </p:nvSpPr>
        <p:spPr>
          <a:xfrm>
            <a:off x="1656000" y="4572000"/>
            <a:ext cx="574675" cy="2880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pic>
        <p:nvPicPr>
          <p:cNvPr id="23" name="22 - Εικόνα" descr="5.JPG"/>
          <p:cNvPicPr>
            <a:picLocks noChangeAspect="1"/>
          </p:cNvPicPr>
          <p:nvPr/>
        </p:nvPicPr>
        <p:blipFill>
          <a:blip r:embed="rId4" cstate="print"/>
          <a:stretch>
            <a:fillRect/>
          </a:stretch>
        </p:blipFill>
        <p:spPr>
          <a:xfrm>
            <a:off x="5076000" y="3852000"/>
            <a:ext cx="3672000" cy="697984"/>
          </a:xfrm>
          <a:prstGeom prst="rect">
            <a:avLst/>
          </a:prstGeom>
        </p:spPr>
      </p:pic>
      <p:pic>
        <p:nvPicPr>
          <p:cNvPr id="24" name="23 - Εικόνα" descr="6.JPG"/>
          <p:cNvPicPr>
            <a:picLocks noChangeAspect="1"/>
          </p:cNvPicPr>
          <p:nvPr/>
        </p:nvPicPr>
        <p:blipFill>
          <a:blip r:embed="rId5" cstate="print"/>
          <a:stretch>
            <a:fillRect/>
          </a:stretch>
        </p:blipFill>
        <p:spPr>
          <a:xfrm>
            <a:off x="5076000" y="4536000"/>
            <a:ext cx="3672000" cy="391276"/>
          </a:xfrm>
          <a:prstGeom prst="rect">
            <a:avLst/>
          </a:prstGeom>
        </p:spPr>
      </p:pic>
      <p:sp>
        <p:nvSpPr>
          <p:cNvPr id="25" name="24 - Έλλειψη"/>
          <p:cNvSpPr/>
          <p:nvPr/>
        </p:nvSpPr>
        <p:spPr>
          <a:xfrm>
            <a:off x="5436000" y="4572000"/>
            <a:ext cx="574675" cy="2880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pic>
        <p:nvPicPr>
          <p:cNvPr id="26" name="Picture 3"/>
          <p:cNvPicPr>
            <a:picLocks noChangeAspect="1" noChangeArrowheads="1"/>
          </p:cNvPicPr>
          <p:nvPr/>
        </p:nvPicPr>
        <p:blipFill>
          <a:blip r:embed="rId6"/>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42918"/>
            <a:ext cx="8229600" cy="774720"/>
          </a:xfrm>
        </p:spPr>
        <p:txBody>
          <a:bodyPr/>
          <a:lstStyle/>
          <a:p>
            <a:pPr algn="ctr" fontAlgn="auto">
              <a:spcAft>
                <a:spcPts val="0"/>
              </a:spcAft>
              <a:defRPr/>
            </a:pPr>
            <a:r>
              <a:rPr lang="el-GR" sz="3200" b="1" dirty="0" smtClean="0">
                <a:solidFill>
                  <a:schemeClr val="accent6">
                    <a:lumMod val="50000"/>
                  </a:schemeClr>
                </a:solidFill>
              </a:rPr>
              <a:t>ΜΙΚΤΕΣ  ΔΙΑΤΑΡΑΧΕΣ  ΜΕ  ΦΥΣΙΟΛΟΓΙΚ</a:t>
            </a:r>
            <a:r>
              <a:rPr lang="en-US" sz="3200" b="1" dirty="0" smtClean="0">
                <a:solidFill>
                  <a:schemeClr val="accent6">
                    <a:lumMod val="50000"/>
                  </a:schemeClr>
                </a:solidFill>
                <a:latin typeface="Corbel" pitchFamily="34" charset="0"/>
              </a:rPr>
              <a:t>A</a:t>
            </a:r>
            <a:r>
              <a:rPr lang="el-GR" sz="3200" b="1" dirty="0" smtClean="0">
                <a:solidFill>
                  <a:schemeClr val="accent6">
                    <a:lumMod val="50000"/>
                  </a:schemeClr>
                </a:solidFill>
              </a:rPr>
              <a:t>  </a:t>
            </a:r>
            <a:r>
              <a:rPr lang="en-US" sz="3200" b="1" dirty="0" smtClean="0">
                <a:solidFill>
                  <a:schemeClr val="accent6">
                    <a:lumMod val="50000"/>
                  </a:schemeClr>
                </a:solidFill>
                <a:latin typeface="Corbel" pitchFamily="34" charset="0"/>
                <a:cs typeface="Arial" pitchFamily="34" charset="0"/>
              </a:rPr>
              <a:t>pH</a:t>
            </a:r>
            <a:r>
              <a:rPr lang="en-US" sz="3200" b="1" dirty="0" smtClean="0">
                <a:solidFill>
                  <a:schemeClr val="accent6">
                    <a:lumMod val="50000"/>
                  </a:schemeClr>
                </a:solidFill>
                <a:cs typeface="Arial" pitchFamily="34" charset="0"/>
              </a:rPr>
              <a:t> </a:t>
            </a:r>
            <a:r>
              <a:rPr lang="en-US" sz="3200" b="1" dirty="0" smtClean="0">
                <a:solidFill>
                  <a:schemeClr val="accent6">
                    <a:lumMod val="50000"/>
                  </a:schemeClr>
                </a:solidFill>
                <a:latin typeface="Corbel" pitchFamily="34" charset="0"/>
                <a:cs typeface="Arial" pitchFamily="34" charset="0"/>
              </a:rPr>
              <a:t>–</a:t>
            </a:r>
            <a:r>
              <a:rPr lang="el-GR" sz="3200" b="1" dirty="0" smtClean="0">
                <a:solidFill>
                  <a:schemeClr val="accent6">
                    <a:lumMod val="50000"/>
                  </a:schemeClr>
                </a:solidFill>
                <a:latin typeface="Corbel" pitchFamily="34" charset="0"/>
                <a:cs typeface="Arial" pitchFamily="34" charset="0"/>
              </a:rPr>
              <a:t> </a:t>
            </a:r>
            <a:r>
              <a:rPr lang="en-US" sz="3200" b="1" dirty="0" smtClean="0">
                <a:solidFill>
                  <a:schemeClr val="accent6">
                    <a:lumMod val="50000"/>
                  </a:schemeClr>
                </a:solidFill>
                <a:latin typeface="Corbel" pitchFamily="34" charset="0"/>
                <a:cs typeface="Arial" pitchFamily="34" charset="0"/>
              </a:rPr>
              <a:t>PCO</a:t>
            </a:r>
            <a:r>
              <a:rPr lang="en-US" sz="3000" b="1" baseline="-25000" dirty="0" smtClean="0">
                <a:solidFill>
                  <a:schemeClr val="accent6">
                    <a:lumMod val="50000"/>
                  </a:schemeClr>
                </a:solidFill>
                <a:latin typeface="Arial" pitchFamily="34" charset="0"/>
                <a:cs typeface="Arial" pitchFamily="34" charset="0"/>
              </a:rPr>
              <a:t>2</a:t>
            </a:r>
            <a:r>
              <a:rPr lang="en-US" sz="3200" b="1" baseline="-25000" dirty="0" smtClean="0">
                <a:solidFill>
                  <a:schemeClr val="tx2">
                    <a:lumMod val="50000"/>
                  </a:schemeClr>
                </a:solidFill>
                <a:latin typeface="+mn-lt"/>
                <a:cs typeface="Arial" pitchFamily="34" charset="0"/>
              </a:rPr>
              <a:t> </a:t>
            </a:r>
            <a:r>
              <a:rPr lang="en-US" sz="3200" b="1" dirty="0" smtClean="0">
                <a:solidFill>
                  <a:schemeClr val="accent6">
                    <a:lumMod val="50000"/>
                  </a:schemeClr>
                </a:solidFill>
                <a:latin typeface="Corbel" pitchFamily="34" charset="0"/>
                <a:cs typeface="Arial" pitchFamily="34" charset="0"/>
              </a:rPr>
              <a:t>–HCO</a:t>
            </a:r>
            <a:r>
              <a:rPr lang="en-US" sz="3000" b="1" baseline="-25000" dirty="0" smtClean="0">
                <a:solidFill>
                  <a:schemeClr val="accent6">
                    <a:lumMod val="50000"/>
                  </a:schemeClr>
                </a:solidFill>
                <a:latin typeface="Arial" pitchFamily="34" charset="0"/>
                <a:cs typeface="Arial" pitchFamily="34" charset="0"/>
              </a:rPr>
              <a:t>3</a:t>
            </a:r>
            <a:r>
              <a:rPr lang="en-US" sz="3000" b="1" baseline="30000" dirty="0" smtClean="0">
                <a:solidFill>
                  <a:schemeClr val="accent6">
                    <a:lumMod val="50000"/>
                  </a:schemeClr>
                </a:solidFill>
                <a:latin typeface="Arial" pitchFamily="34" charset="0"/>
                <a:cs typeface="Arial" pitchFamily="34" charset="0"/>
              </a:rPr>
              <a:t>-</a:t>
            </a:r>
            <a:endParaRPr lang="el-GR" sz="3000" b="1" dirty="0">
              <a:solidFill>
                <a:schemeClr val="accent6">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1219200" y="1447800"/>
            <a:ext cx="7715250" cy="5149850"/>
          </a:xfrm>
        </p:spPr>
        <p:txBody>
          <a:bodyPr>
            <a:normAutofit fontScale="92500" lnSpcReduction="10000"/>
          </a:bodyPr>
          <a:lstStyle/>
          <a:p>
            <a:pPr marL="365760" indent="-283464" fontAlgn="auto">
              <a:spcAft>
                <a:spcPts val="0"/>
              </a:spcAft>
              <a:buFont typeface="Wingdings 2"/>
              <a:buChar char=""/>
              <a:defRPr/>
            </a:pPr>
            <a:r>
              <a:rPr lang="el-GR" sz="2200" b="1" dirty="0" smtClean="0">
                <a:latin typeface="+mj-lt"/>
                <a:cs typeface="Arial" pitchFamily="34" charset="0"/>
              </a:rPr>
              <a:t>Άντρας  </a:t>
            </a:r>
            <a:r>
              <a:rPr lang="el-GR" sz="1900" b="1" dirty="0" smtClean="0">
                <a:latin typeface="+mj-lt"/>
                <a:cs typeface="Arial" pitchFamily="34" charset="0"/>
              </a:rPr>
              <a:t>25</a:t>
            </a:r>
            <a:r>
              <a:rPr lang="el-GR" sz="2200" b="1" dirty="0" smtClean="0">
                <a:latin typeface="+mj-lt"/>
                <a:cs typeface="Arial" pitchFamily="34" charset="0"/>
              </a:rPr>
              <a:t>  ετών</a:t>
            </a:r>
          </a:p>
          <a:p>
            <a:pPr marL="640080" lvl="1" indent="-237744" fontAlgn="auto">
              <a:spcAft>
                <a:spcPts val="0"/>
              </a:spcAft>
              <a:buFont typeface="Wingdings" pitchFamily="2" charset="2"/>
              <a:buChar char="Ø"/>
              <a:defRPr/>
            </a:pPr>
            <a:r>
              <a:rPr lang="el-GR" sz="1900" b="1" dirty="0" smtClean="0">
                <a:latin typeface="+mj-lt"/>
                <a:cs typeface="Arial" pitchFamily="34" charset="0"/>
              </a:rPr>
              <a:t>Ιστορικό: Πολλές διάρροιες από </a:t>
            </a:r>
            <a:r>
              <a:rPr lang="el-GR" sz="1600" b="1" dirty="0" smtClean="0">
                <a:latin typeface="+mj-lt"/>
                <a:cs typeface="Arial" pitchFamily="34" charset="0"/>
              </a:rPr>
              <a:t>48</a:t>
            </a:r>
            <a:r>
              <a:rPr lang="el-GR" sz="1900" b="1" dirty="0" smtClean="0">
                <a:latin typeface="+mj-lt"/>
                <a:cs typeface="Arial" pitchFamily="34" charset="0"/>
              </a:rPr>
              <a:t>ώρου</a:t>
            </a:r>
          </a:p>
          <a:p>
            <a:pPr marL="640080" lvl="1" indent="-237744" fontAlgn="auto">
              <a:spcAft>
                <a:spcPts val="0"/>
              </a:spcAft>
              <a:buFont typeface="Wingdings" pitchFamily="2" charset="2"/>
              <a:buChar char="Ø"/>
              <a:defRPr/>
            </a:pPr>
            <a:r>
              <a:rPr lang="el-GR" sz="1900" b="1" dirty="0" smtClean="0">
                <a:latin typeface="+mj-lt"/>
                <a:cs typeface="Arial" pitchFamily="34" charset="0"/>
              </a:rPr>
              <a:t>Κλινικά: Υπογκαιμία</a:t>
            </a:r>
          </a:p>
          <a:p>
            <a:pPr marL="640080" lvl="1" indent="-237744" fontAlgn="auto">
              <a:spcAft>
                <a:spcPts val="0"/>
              </a:spcAft>
              <a:buFont typeface="Wingdings" pitchFamily="2" charset="2"/>
              <a:buChar char="Ø"/>
              <a:defRPr/>
            </a:pPr>
            <a:r>
              <a:rPr lang="en-US" sz="1900" b="1" dirty="0" smtClean="0">
                <a:latin typeface="+mj-lt"/>
                <a:cs typeface="Arial" pitchFamily="34" charset="0"/>
              </a:rPr>
              <a:t>pH: </a:t>
            </a:r>
            <a:r>
              <a:rPr lang="en-US" sz="1700" b="1" dirty="0" smtClean="0">
                <a:latin typeface="+mj-lt"/>
                <a:cs typeface="Arial" pitchFamily="34" charset="0"/>
              </a:rPr>
              <a:t>7,</a:t>
            </a:r>
            <a:r>
              <a:rPr lang="el-GR" sz="1700" b="1" dirty="0" smtClean="0">
                <a:latin typeface="+mj-lt"/>
                <a:cs typeface="Arial" pitchFamily="34" charset="0"/>
              </a:rPr>
              <a:t>39</a:t>
            </a:r>
            <a:r>
              <a:rPr lang="en-US" sz="1700" b="1" dirty="0" smtClean="0">
                <a:latin typeface="+mj-lt"/>
                <a:cs typeface="Arial" pitchFamily="34" charset="0"/>
              </a:rPr>
              <a:t> </a:t>
            </a:r>
            <a:r>
              <a:rPr lang="en-US" sz="1900" b="1" dirty="0" smtClean="0">
                <a:latin typeface="+mj-lt"/>
                <a:cs typeface="Arial" pitchFamily="34" charset="0"/>
              </a:rPr>
              <a:t>(</a:t>
            </a:r>
            <a:r>
              <a:rPr lang="el-GR" sz="1900" b="1" dirty="0" err="1" smtClean="0">
                <a:latin typeface="+mj-lt"/>
                <a:cs typeface="Arial" pitchFamily="34" charset="0"/>
              </a:rPr>
              <a:t>κφ</a:t>
            </a:r>
            <a:r>
              <a:rPr lang="el-GR" sz="1900" b="1" dirty="0" smtClean="0">
                <a:latin typeface="+mj-lt"/>
                <a:cs typeface="Arial" pitchFamily="34" charset="0"/>
              </a:rPr>
              <a:t>)</a:t>
            </a:r>
          </a:p>
          <a:p>
            <a:pPr marL="640080" lvl="1" indent="-237744" fontAlgn="auto">
              <a:spcAft>
                <a:spcPts val="0"/>
              </a:spcAft>
              <a:buFont typeface="Wingdings" pitchFamily="2" charset="2"/>
              <a:buChar char="Ø"/>
              <a:defRPr/>
            </a:pPr>
            <a:r>
              <a:rPr lang="en-US" sz="1800" b="1" dirty="0" smtClean="0">
                <a:latin typeface="+mj-lt"/>
                <a:cs typeface="Arial" pitchFamily="34" charset="0"/>
              </a:rPr>
              <a:t>HCO</a:t>
            </a:r>
            <a:r>
              <a:rPr lang="en-US" sz="1600" b="1" baseline="-25000" dirty="0" smtClean="0">
                <a:latin typeface="+mj-lt"/>
                <a:cs typeface="Arial" pitchFamily="34" charset="0"/>
              </a:rPr>
              <a:t>3</a:t>
            </a:r>
            <a:r>
              <a:rPr lang="en-US" sz="2000" b="1" baseline="30000" dirty="0" smtClean="0">
                <a:latin typeface="+mj-lt"/>
                <a:cs typeface="Arial" pitchFamily="34" charset="0"/>
              </a:rPr>
              <a:t>- </a:t>
            </a:r>
            <a:r>
              <a:rPr lang="el-GR" sz="1900" b="1" dirty="0" smtClean="0">
                <a:latin typeface="+mj-lt"/>
                <a:cs typeface="Arial" pitchFamily="34" charset="0"/>
              </a:rPr>
              <a:t>: </a:t>
            </a:r>
            <a:r>
              <a:rPr lang="el-GR" sz="1700" b="1" dirty="0" smtClean="0">
                <a:latin typeface="+mj-lt"/>
                <a:cs typeface="Arial" pitchFamily="34" charset="0"/>
              </a:rPr>
              <a:t>24</a:t>
            </a:r>
            <a:r>
              <a:rPr lang="el-GR" sz="1900" b="1" dirty="0" smtClean="0">
                <a:latin typeface="+mj-lt"/>
                <a:cs typeface="Arial" pitchFamily="34" charset="0"/>
              </a:rPr>
              <a:t> </a:t>
            </a:r>
            <a:r>
              <a:rPr lang="en-US" sz="1900" b="1" dirty="0" err="1" smtClean="0">
                <a:latin typeface="+mj-lt"/>
                <a:cs typeface="Arial" pitchFamily="34" charset="0"/>
              </a:rPr>
              <a:t>mmol</a:t>
            </a:r>
            <a:r>
              <a:rPr lang="en-US" sz="1900" b="1" dirty="0" smtClean="0">
                <a:latin typeface="+mj-lt"/>
                <a:cs typeface="Arial" pitchFamily="34" charset="0"/>
              </a:rPr>
              <a:t>/L</a:t>
            </a:r>
            <a:r>
              <a:rPr lang="el-GR" sz="1900" b="1" dirty="0" smtClean="0">
                <a:latin typeface="+mj-lt"/>
                <a:cs typeface="Arial" pitchFamily="34" charset="0"/>
              </a:rPr>
              <a:t> </a:t>
            </a:r>
            <a:r>
              <a:rPr lang="en-US" sz="1900" b="1" dirty="0" smtClean="0">
                <a:latin typeface="+mj-lt"/>
                <a:cs typeface="Arial" pitchFamily="34" charset="0"/>
              </a:rPr>
              <a:t>(</a:t>
            </a:r>
            <a:r>
              <a:rPr lang="el-GR" sz="1900" b="1" dirty="0" err="1" smtClean="0">
                <a:latin typeface="+mj-lt"/>
                <a:cs typeface="Arial" pitchFamily="34" charset="0"/>
              </a:rPr>
              <a:t>κφ</a:t>
            </a:r>
            <a:r>
              <a:rPr lang="el-GR" sz="1900" b="1" dirty="0" smtClean="0">
                <a:latin typeface="+mj-lt"/>
                <a:cs typeface="Arial" pitchFamily="34" charset="0"/>
              </a:rPr>
              <a:t>)</a:t>
            </a:r>
            <a:r>
              <a:rPr lang="en-US" sz="2000" b="1" dirty="0" smtClean="0">
                <a:latin typeface="+mj-lt"/>
                <a:cs typeface="Arial" pitchFamily="34" charset="0"/>
              </a:rPr>
              <a:t> 		</a:t>
            </a:r>
            <a:endParaRPr lang="el-GR" sz="1900" b="1" dirty="0" smtClean="0">
              <a:latin typeface="+mj-lt"/>
              <a:cs typeface="Arial" pitchFamily="34" charset="0"/>
            </a:endParaRPr>
          </a:p>
          <a:p>
            <a:pPr marL="640080" lvl="1" indent="-237744" fontAlgn="auto">
              <a:spcAft>
                <a:spcPts val="0"/>
              </a:spcAft>
              <a:buFont typeface="Wingdings" pitchFamily="2" charset="2"/>
              <a:buChar char="Ø"/>
              <a:defRPr/>
            </a:pPr>
            <a:r>
              <a:rPr lang="en-US" sz="1900" b="1" dirty="0" smtClean="0">
                <a:latin typeface="+mj-lt"/>
                <a:cs typeface="Arial" pitchFamily="34" charset="0"/>
              </a:rPr>
              <a:t>PaCO</a:t>
            </a:r>
            <a:r>
              <a:rPr lang="en-US" sz="1700" b="1" baseline="-25000" dirty="0" smtClean="0">
                <a:latin typeface="+mj-lt"/>
                <a:cs typeface="Arial" pitchFamily="34" charset="0"/>
              </a:rPr>
              <a:t>2</a:t>
            </a:r>
            <a:r>
              <a:rPr lang="en-US" sz="1900" b="1" dirty="0" smtClean="0">
                <a:latin typeface="+mj-lt"/>
                <a:cs typeface="Arial" pitchFamily="34" charset="0"/>
              </a:rPr>
              <a:t>: </a:t>
            </a:r>
            <a:r>
              <a:rPr lang="el-GR" sz="1700" b="1" dirty="0" smtClean="0">
                <a:latin typeface="+mj-lt"/>
                <a:cs typeface="Arial" pitchFamily="34" charset="0"/>
              </a:rPr>
              <a:t>39</a:t>
            </a:r>
            <a:r>
              <a:rPr lang="el-GR" sz="1900" b="1" dirty="0" smtClean="0">
                <a:latin typeface="+mj-lt"/>
                <a:cs typeface="Arial" pitchFamily="34" charset="0"/>
              </a:rPr>
              <a:t> </a:t>
            </a:r>
            <a:r>
              <a:rPr lang="en-US" sz="1900" b="1" dirty="0" smtClean="0">
                <a:latin typeface="+mj-lt"/>
                <a:cs typeface="Arial" pitchFamily="34" charset="0"/>
              </a:rPr>
              <a:t>mmHg</a:t>
            </a:r>
            <a:r>
              <a:rPr lang="el-GR" sz="1900" b="1" dirty="0" smtClean="0">
                <a:latin typeface="+mj-lt"/>
                <a:cs typeface="Arial" pitchFamily="34" charset="0"/>
              </a:rPr>
              <a:t> </a:t>
            </a:r>
            <a:r>
              <a:rPr lang="en-US" sz="1900" b="1" dirty="0" smtClean="0">
                <a:latin typeface="+mj-lt"/>
                <a:cs typeface="Arial" pitchFamily="34" charset="0"/>
              </a:rPr>
              <a:t>(</a:t>
            </a:r>
            <a:r>
              <a:rPr lang="el-GR" sz="1900" b="1" dirty="0" err="1" smtClean="0">
                <a:latin typeface="+mj-lt"/>
                <a:cs typeface="Arial" pitchFamily="34" charset="0"/>
              </a:rPr>
              <a:t>κφ</a:t>
            </a:r>
            <a:r>
              <a:rPr lang="el-GR" sz="1900" b="1" dirty="0" smtClean="0">
                <a:latin typeface="+mj-lt"/>
                <a:cs typeface="Arial" pitchFamily="34" charset="0"/>
              </a:rPr>
              <a:t>)</a:t>
            </a:r>
            <a:endParaRPr lang="en-US" sz="1900" b="1" dirty="0" smtClean="0">
              <a:latin typeface="+mj-lt"/>
              <a:cs typeface="Arial" pitchFamily="34" charset="0"/>
            </a:endParaRPr>
          </a:p>
          <a:p>
            <a:pPr marL="640080" lvl="1" indent="-237744" fontAlgn="auto">
              <a:spcAft>
                <a:spcPts val="0"/>
              </a:spcAft>
              <a:buFont typeface="Verdana"/>
              <a:buNone/>
              <a:defRPr/>
            </a:pPr>
            <a:r>
              <a:rPr lang="en-US" sz="1900" b="1" dirty="0" smtClean="0">
                <a:latin typeface="+mj-lt"/>
                <a:cs typeface="Arial" pitchFamily="34" charset="0"/>
              </a:rPr>
              <a:t>						</a:t>
            </a:r>
            <a:r>
              <a:rPr lang="en-US" sz="2000" b="1" dirty="0" smtClean="0">
                <a:latin typeface="+mj-lt"/>
                <a:cs typeface="Arial" pitchFamily="34" charset="0"/>
              </a:rPr>
              <a:t> </a:t>
            </a:r>
            <a:r>
              <a:rPr lang="en-US" sz="1900" b="1" dirty="0" smtClean="0">
                <a:latin typeface="+mj-lt"/>
                <a:cs typeface="Arial" pitchFamily="34" charset="0"/>
              </a:rPr>
              <a:t>[</a:t>
            </a:r>
            <a:r>
              <a:rPr lang="en-US" sz="2200" b="1" dirty="0" smtClean="0">
                <a:latin typeface="+mj-lt"/>
                <a:cs typeface="Arial" pitchFamily="34" charset="0"/>
              </a:rPr>
              <a:t>H</a:t>
            </a:r>
            <a:r>
              <a:rPr lang="en-US" sz="1900" b="1" baseline="30000" dirty="0" smtClean="0">
                <a:latin typeface="+mj-lt"/>
                <a:cs typeface="Arial" pitchFamily="34" charset="0"/>
              </a:rPr>
              <a:t>+</a:t>
            </a:r>
            <a:r>
              <a:rPr lang="en-US" sz="1900" b="1" dirty="0" smtClean="0">
                <a:latin typeface="+mj-lt"/>
                <a:cs typeface="Arial" pitchFamily="34" charset="0"/>
              </a:rPr>
              <a:t>]= 24 x </a:t>
            </a:r>
            <a:r>
              <a:rPr lang="en-US" sz="1900" dirty="0" smtClean="0">
                <a:latin typeface="+mj-lt"/>
                <a:cs typeface="Arial" pitchFamily="34" charset="0"/>
              </a:rPr>
              <a:t>------------</a:t>
            </a:r>
            <a:endParaRPr lang="el-GR" sz="1900" b="1" dirty="0" smtClean="0">
              <a:latin typeface="+mj-lt"/>
              <a:cs typeface="Arial" pitchFamily="34" charset="0"/>
            </a:endParaRPr>
          </a:p>
          <a:p>
            <a:pPr marL="640080" lvl="1" indent="-237744" fontAlgn="auto">
              <a:spcAft>
                <a:spcPts val="0"/>
              </a:spcAft>
              <a:buFont typeface="Wingdings" pitchFamily="2" charset="2"/>
              <a:buChar char="Ø"/>
              <a:defRPr/>
            </a:pPr>
            <a:r>
              <a:rPr lang="el-GR" sz="1900" b="1" dirty="0" smtClean="0">
                <a:latin typeface="+mj-lt"/>
                <a:cs typeface="Arial" pitchFamily="34" charset="0"/>
              </a:rPr>
              <a:t>ΧΑ: </a:t>
            </a:r>
            <a:r>
              <a:rPr lang="el-GR" sz="1700" b="1" dirty="0" smtClean="0">
                <a:solidFill>
                  <a:srgbClr val="FF0000"/>
                </a:solidFill>
                <a:latin typeface="+mj-lt"/>
                <a:cs typeface="Arial" pitchFamily="34" charset="0"/>
              </a:rPr>
              <a:t>22</a:t>
            </a:r>
            <a:r>
              <a:rPr lang="en-US" sz="1700" b="1" dirty="0" smtClean="0">
                <a:solidFill>
                  <a:srgbClr val="FF0000"/>
                </a:solidFill>
                <a:latin typeface="+mj-lt"/>
                <a:cs typeface="Arial" pitchFamily="34" charset="0"/>
              </a:rPr>
              <a:t> </a:t>
            </a:r>
            <a:r>
              <a:rPr lang="en-US" sz="1900" b="1" dirty="0" err="1" smtClean="0">
                <a:latin typeface="+mj-lt"/>
                <a:cs typeface="Arial" pitchFamily="34" charset="0"/>
              </a:rPr>
              <a:t>mEq</a:t>
            </a:r>
            <a:r>
              <a:rPr lang="en-US" sz="1900" b="1" dirty="0" smtClean="0">
                <a:latin typeface="+mj-lt"/>
                <a:cs typeface="Arial" pitchFamily="34" charset="0"/>
              </a:rPr>
              <a:t>/L</a:t>
            </a:r>
            <a:endParaRPr lang="el-GR" sz="1900" b="1" dirty="0" smtClean="0">
              <a:latin typeface="+mj-lt"/>
              <a:cs typeface="Arial" pitchFamily="34" charset="0"/>
            </a:endParaRPr>
          </a:p>
          <a:p>
            <a:pPr marL="886968" lvl="2" fontAlgn="auto">
              <a:spcAft>
                <a:spcPts val="0"/>
              </a:spcAft>
              <a:buClr>
                <a:schemeClr val="accent1"/>
              </a:buClr>
              <a:buFont typeface="Wingdings" pitchFamily="2" charset="2"/>
              <a:buChar char="ü"/>
              <a:defRPr/>
            </a:pPr>
            <a:r>
              <a:rPr lang="el-GR" sz="1900" b="1" dirty="0" smtClean="0">
                <a:latin typeface="+mj-lt"/>
                <a:cs typeface="Arial" pitchFamily="34" charset="0"/>
              </a:rPr>
              <a:t>Ο ασθενής θα μπορούσε να έχει μεταβολική οξέωση (απώλειες </a:t>
            </a:r>
            <a:r>
              <a:rPr lang="en-US" sz="1900" b="1" dirty="0" smtClean="0">
                <a:latin typeface="+mj-lt"/>
                <a:cs typeface="Arial" pitchFamily="34" charset="0"/>
              </a:rPr>
              <a:t>HCO</a:t>
            </a:r>
            <a:r>
              <a:rPr lang="en-US" sz="2000" b="1" baseline="-25000" dirty="0" smtClean="0">
                <a:latin typeface="+mj-lt"/>
                <a:cs typeface="Arial" pitchFamily="34" charset="0"/>
              </a:rPr>
              <a:t>3</a:t>
            </a:r>
            <a:r>
              <a:rPr lang="el-GR" sz="1900" b="1" baseline="30000" dirty="0" smtClean="0">
                <a:latin typeface="+mj-lt"/>
                <a:cs typeface="Arial" pitchFamily="34" charset="0"/>
              </a:rPr>
              <a:t>-</a:t>
            </a:r>
            <a:r>
              <a:rPr lang="el-GR" sz="1900" b="1" dirty="0" smtClean="0">
                <a:latin typeface="+mj-lt"/>
                <a:cs typeface="Arial" pitchFamily="34" charset="0"/>
              </a:rPr>
              <a:t> στις διάρροιες) χωρίς μεταβολή της [</a:t>
            </a:r>
            <a:r>
              <a:rPr lang="en-US" sz="1800" b="1" dirty="0" smtClean="0">
                <a:latin typeface="+mj-lt"/>
                <a:cs typeface="Arial" pitchFamily="34" charset="0"/>
              </a:rPr>
              <a:t>HCO</a:t>
            </a:r>
            <a:r>
              <a:rPr lang="en-US" sz="1600" b="1" baseline="-25000" dirty="0" smtClean="0">
                <a:latin typeface="+mj-lt"/>
                <a:cs typeface="Arial" pitchFamily="34" charset="0"/>
              </a:rPr>
              <a:t>3</a:t>
            </a:r>
            <a:r>
              <a:rPr lang="en-US" sz="2000" b="1" baseline="30000" dirty="0" smtClean="0">
                <a:latin typeface="+mj-lt"/>
                <a:cs typeface="Arial" pitchFamily="34" charset="0"/>
              </a:rPr>
              <a:t>-</a:t>
            </a:r>
            <a:r>
              <a:rPr lang="el-GR" sz="1900" b="1" dirty="0" smtClean="0">
                <a:latin typeface="+mj-lt"/>
                <a:cs typeface="Arial" pitchFamily="34" charset="0"/>
              </a:rPr>
              <a:t>] στο αίμα λόγω </a:t>
            </a:r>
            <a:r>
              <a:rPr lang="el-GR" sz="1900" b="1" dirty="0" err="1" smtClean="0">
                <a:latin typeface="+mj-lt"/>
                <a:cs typeface="Arial" pitchFamily="34" charset="0"/>
              </a:rPr>
              <a:t>υπογκαιμίας</a:t>
            </a:r>
            <a:r>
              <a:rPr lang="el-GR" sz="1900" b="1" dirty="0" smtClean="0">
                <a:latin typeface="+mj-lt"/>
                <a:cs typeface="Arial" pitchFamily="34" charset="0"/>
              </a:rPr>
              <a:t> (μεταβολική </a:t>
            </a:r>
            <a:r>
              <a:rPr lang="el-GR" sz="1900" b="1" dirty="0" err="1" smtClean="0">
                <a:latin typeface="+mj-lt"/>
                <a:cs typeface="Arial" pitchFamily="34" charset="0"/>
              </a:rPr>
              <a:t>αλκάλωση</a:t>
            </a:r>
            <a:r>
              <a:rPr lang="el-GR" sz="1900" b="1" dirty="0" smtClean="0">
                <a:latin typeface="+mj-lt"/>
                <a:cs typeface="Arial" pitchFamily="34" charset="0"/>
              </a:rPr>
              <a:t>)</a:t>
            </a:r>
          </a:p>
          <a:p>
            <a:pPr marL="886968" lvl="2" fontAlgn="auto">
              <a:spcAft>
                <a:spcPts val="0"/>
              </a:spcAft>
              <a:buClr>
                <a:schemeClr val="accent1"/>
              </a:buClr>
              <a:buFont typeface="Wingdings" pitchFamily="2" charset="2"/>
              <a:buChar char="ü"/>
              <a:defRPr/>
            </a:pPr>
            <a:r>
              <a:rPr lang="el-GR" sz="1900" b="1" dirty="0" smtClean="0">
                <a:latin typeface="+mj-lt"/>
                <a:cs typeface="Arial" pitchFamily="34" charset="0"/>
              </a:rPr>
              <a:t>Το  </a:t>
            </a:r>
            <a:r>
              <a:rPr lang="el-GR" sz="1900" b="1" dirty="0" err="1" smtClean="0">
                <a:latin typeface="+mj-lt"/>
                <a:cs typeface="Arial" pitchFamily="34" charset="0"/>
              </a:rPr>
              <a:t>↑ΧΑ</a:t>
            </a:r>
            <a:r>
              <a:rPr lang="el-GR" sz="1900" b="1" dirty="0" smtClean="0">
                <a:latin typeface="+mj-lt"/>
                <a:cs typeface="Arial" pitchFamily="34" charset="0"/>
              </a:rPr>
              <a:t>  θα μπορούσε να οφείλεται σε:</a:t>
            </a:r>
            <a:endParaRPr lang="en-US" sz="1900" b="1" dirty="0" smtClean="0">
              <a:latin typeface="+mj-lt"/>
              <a:cs typeface="Arial" pitchFamily="34" charset="0"/>
            </a:endParaRPr>
          </a:p>
          <a:p>
            <a:pPr marL="640080" lvl="1" indent="-237744" fontAlgn="auto">
              <a:spcAft>
                <a:spcPts val="0"/>
              </a:spcAft>
              <a:buFont typeface="Wingdings" pitchFamily="2" charset="2"/>
              <a:buChar char="Ø"/>
              <a:defRPr/>
            </a:pPr>
            <a:r>
              <a:rPr lang="el-GR" sz="1900" b="1" dirty="0" err="1" smtClean="0">
                <a:latin typeface="+mj-lt"/>
                <a:cs typeface="Arial" pitchFamily="34" charset="0"/>
              </a:rPr>
              <a:t>Λευκωματίνη</a:t>
            </a:r>
            <a:r>
              <a:rPr lang="el-GR" sz="1900" b="1" dirty="0" smtClean="0">
                <a:latin typeface="+mj-lt"/>
                <a:cs typeface="Arial" pitchFamily="34" charset="0"/>
              </a:rPr>
              <a:t>: </a:t>
            </a:r>
            <a:r>
              <a:rPr lang="el-GR" sz="1700" b="1" dirty="0" smtClean="0">
                <a:latin typeface="+mj-lt"/>
                <a:cs typeface="Arial" pitchFamily="34" charset="0"/>
              </a:rPr>
              <a:t>5</a:t>
            </a:r>
            <a:r>
              <a:rPr lang="el-GR" sz="1900" b="1" dirty="0" smtClean="0">
                <a:latin typeface="+mj-lt"/>
                <a:cs typeface="Arial" pitchFamily="34" charset="0"/>
              </a:rPr>
              <a:t> </a:t>
            </a:r>
            <a:r>
              <a:rPr lang="en-US" sz="1900" b="1" dirty="0" smtClean="0">
                <a:latin typeface="+mj-lt"/>
                <a:cs typeface="Arial" pitchFamily="34" charset="0"/>
              </a:rPr>
              <a:t>g/dl, </a:t>
            </a:r>
            <a:r>
              <a:rPr lang="el-GR" sz="1900" b="1" dirty="0" smtClean="0">
                <a:latin typeface="+mj-lt"/>
                <a:cs typeface="Arial" pitchFamily="34" charset="0"/>
              </a:rPr>
              <a:t>γαλακτικό: </a:t>
            </a:r>
            <a:r>
              <a:rPr lang="el-GR" sz="1700" b="1" dirty="0" smtClean="0">
                <a:latin typeface="+mj-lt"/>
                <a:cs typeface="Arial" pitchFamily="34" charset="0"/>
              </a:rPr>
              <a:t>7</a:t>
            </a:r>
            <a:r>
              <a:rPr lang="el-GR" sz="1900" b="1" dirty="0" smtClean="0">
                <a:latin typeface="+mj-lt"/>
                <a:cs typeface="Arial" pitchFamily="34" charset="0"/>
              </a:rPr>
              <a:t> </a:t>
            </a:r>
            <a:r>
              <a:rPr lang="en-US" sz="1900" b="1" dirty="0" smtClean="0">
                <a:latin typeface="+mj-lt"/>
                <a:cs typeface="Arial" pitchFamily="34" charset="0"/>
              </a:rPr>
              <a:t>mmol/L </a:t>
            </a:r>
            <a:endParaRPr lang="el-GR" sz="1900" b="1" dirty="0" smtClean="0">
              <a:solidFill>
                <a:srgbClr val="FF0000"/>
              </a:solidFill>
              <a:latin typeface="+mj-lt"/>
              <a:cs typeface="Arial" pitchFamily="34" charset="0"/>
            </a:endParaRPr>
          </a:p>
          <a:p>
            <a:pPr marL="1097280" lvl="3" indent="-173736" fontAlgn="auto">
              <a:spcAft>
                <a:spcPts val="0"/>
              </a:spcAft>
              <a:buClrTx/>
              <a:buFont typeface="Wingdings" pitchFamily="2" charset="2"/>
              <a:buChar char="v"/>
              <a:defRPr/>
            </a:pPr>
            <a:r>
              <a:rPr lang="el-GR" sz="1800" b="1" dirty="0" smtClean="0">
                <a:latin typeface="+mj-lt"/>
                <a:cs typeface="Arial" pitchFamily="34" charset="0"/>
              </a:rPr>
              <a:t>Μεταβολική οξέωσης από προσθήκη οξέος</a:t>
            </a:r>
            <a:endParaRPr lang="en-US" sz="1800" b="1" dirty="0" smtClean="0">
              <a:latin typeface="+mj-lt"/>
              <a:cs typeface="Arial" pitchFamily="34" charset="0"/>
            </a:endParaRPr>
          </a:p>
          <a:p>
            <a:pPr marL="640080" lvl="1" indent="-237744" fontAlgn="auto">
              <a:spcAft>
                <a:spcPts val="0"/>
              </a:spcAft>
              <a:buClr>
                <a:srgbClr val="FF0000"/>
              </a:buClr>
              <a:buFont typeface="Wingdings" pitchFamily="2" charset="2"/>
              <a:buChar char="Ø"/>
              <a:defRPr/>
            </a:pPr>
            <a:r>
              <a:rPr lang="el-GR" sz="1900" b="1" dirty="0" err="1" smtClean="0">
                <a:latin typeface="+mj-lt"/>
                <a:cs typeface="Arial" pitchFamily="34" charset="0"/>
              </a:rPr>
              <a:t>Λευκωματίνη</a:t>
            </a:r>
            <a:r>
              <a:rPr lang="el-GR" sz="1900" b="1" dirty="0" smtClean="0">
                <a:latin typeface="+mj-lt"/>
                <a:cs typeface="Arial" pitchFamily="34" charset="0"/>
              </a:rPr>
              <a:t>: </a:t>
            </a:r>
            <a:r>
              <a:rPr lang="en-US" sz="1700" b="1" dirty="0" smtClean="0">
                <a:solidFill>
                  <a:srgbClr val="FF0000"/>
                </a:solidFill>
                <a:latin typeface="+mj-lt"/>
                <a:cs typeface="Arial" pitchFamily="34" charset="0"/>
              </a:rPr>
              <a:t>7</a:t>
            </a:r>
            <a:r>
              <a:rPr lang="el-GR" sz="1900" b="1" dirty="0" smtClean="0">
                <a:latin typeface="+mj-lt"/>
                <a:cs typeface="Arial" pitchFamily="34" charset="0"/>
              </a:rPr>
              <a:t> </a:t>
            </a:r>
            <a:r>
              <a:rPr lang="en-US" sz="1900" b="1" dirty="0" smtClean="0">
                <a:latin typeface="+mj-lt"/>
                <a:cs typeface="Arial" pitchFamily="34" charset="0"/>
              </a:rPr>
              <a:t>g/dl, </a:t>
            </a:r>
            <a:r>
              <a:rPr lang="el-GR" sz="1900" b="1" dirty="0" smtClean="0">
                <a:latin typeface="+mj-lt"/>
                <a:cs typeface="Arial" pitchFamily="34" charset="0"/>
              </a:rPr>
              <a:t>γαλακτικό: </a:t>
            </a:r>
            <a:r>
              <a:rPr lang="el-GR" sz="1900" b="1" dirty="0" err="1" smtClean="0">
                <a:solidFill>
                  <a:srgbClr val="FF0000"/>
                </a:solidFill>
                <a:latin typeface="+mj-lt"/>
                <a:cs typeface="Arial" pitchFamily="34" charset="0"/>
              </a:rPr>
              <a:t>κφ</a:t>
            </a:r>
            <a:endParaRPr lang="el-GR" sz="1900" b="1" dirty="0" smtClean="0">
              <a:latin typeface="+mj-lt"/>
              <a:cs typeface="Arial" pitchFamily="34" charset="0"/>
            </a:endParaRPr>
          </a:p>
          <a:p>
            <a:pPr marL="1097280" lvl="3" indent="-173736" fontAlgn="auto">
              <a:spcAft>
                <a:spcPts val="0"/>
              </a:spcAft>
              <a:buClr>
                <a:srgbClr val="FF0000"/>
              </a:buClr>
              <a:buFont typeface="Wingdings" pitchFamily="2" charset="2"/>
              <a:buChar char="v"/>
              <a:defRPr/>
            </a:pPr>
            <a:r>
              <a:rPr lang="el-GR" sz="1800" b="1" dirty="0" err="1" smtClean="0">
                <a:latin typeface="+mj-lt"/>
                <a:cs typeface="Arial" pitchFamily="34" charset="0"/>
              </a:rPr>
              <a:t>Υπερλευκωματιναιμία</a:t>
            </a:r>
            <a:r>
              <a:rPr lang="el-GR" sz="1800" b="1" dirty="0" smtClean="0">
                <a:latin typeface="+mj-lt"/>
                <a:cs typeface="Arial" pitchFamily="34" charset="0"/>
              </a:rPr>
              <a:t> από υπογκαιμία</a:t>
            </a:r>
          </a:p>
        </p:txBody>
      </p:sp>
      <p:sp>
        <p:nvSpPr>
          <p:cNvPr id="4" name="6 - TextBox"/>
          <p:cNvSpPr txBox="1">
            <a:spLocks noChangeArrowheads="1"/>
          </p:cNvSpPr>
          <p:nvPr/>
        </p:nvSpPr>
        <p:spPr bwMode="auto">
          <a:xfrm>
            <a:off x="7056438" y="3276600"/>
            <a:ext cx="792162" cy="400110"/>
          </a:xfrm>
          <a:prstGeom prst="rect">
            <a:avLst/>
          </a:prstGeom>
          <a:noFill/>
          <a:ln w="9525">
            <a:noFill/>
            <a:miter lim="800000"/>
            <a:headEnd/>
            <a:tailEnd/>
          </a:ln>
        </p:spPr>
        <p:txBody>
          <a:bodyPr>
            <a:spAutoFit/>
          </a:bodyPr>
          <a:lstStyle/>
          <a:p>
            <a:r>
              <a:rPr lang="en-US" sz="2000" b="1" dirty="0">
                <a:latin typeface="Corbel" pitchFamily="34" charset="0"/>
              </a:rPr>
              <a:t>PCO</a:t>
            </a:r>
            <a:r>
              <a:rPr lang="en-US" b="1" baseline="-25000" dirty="0"/>
              <a:t>2</a:t>
            </a:r>
            <a:endParaRPr lang="el-GR" b="1" dirty="0"/>
          </a:p>
        </p:txBody>
      </p:sp>
      <p:sp>
        <p:nvSpPr>
          <p:cNvPr id="5" name="7 - TextBox"/>
          <p:cNvSpPr txBox="1">
            <a:spLocks noChangeArrowheads="1"/>
          </p:cNvSpPr>
          <p:nvPr/>
        </p:nvSpPr>
        <p:spPr bwMode="auto">
          <a:xfrm>
            <a:off x="7019925" y="3563938"/>
            <a:ext cx="1008063" cy="400110"/>
          </a:xfrm>
          <a:prstGeom prst="rect">
            <a:avLst/>
          </a:prstGeom>
          <a:noFill/>
          <a:ln w="9525">
            <a:noFill/>
            <a:miter lim="800000"/>
            <a:headEnd/>
            <a:tailEnd/>
          </a:ln>
        </p:spPr>
        <p:txBody>
          <a:bodyPr>
            <a:spAutoFit/>
          </a:bodyPr>
          <a:lstStyle/>
          <a:p>
            <a:r>
              <a:rPr lang="el-GR" b="1" dirty="0"/>
              <a:t>[</a:t>
            </a:r>
            <a:r>
              <a:rPr lang="en-US" sz="2000" b="1" dirty="0">
                <a:latin typeface="Corbel" pitchFamily="34" charset="0"/>
              </a:rPr>
              <a:t>HCO</a:t>
            </a:r>
            <a:r>
              <a:rPr lang="en-US" b="1" baseline="-25000" dirty="0"/>
              <a:t>3</a:t>
            </a:r>
            <a:r>
              <a:rPr lang="en-US" b="1" baseline="30000" dirty="0"/>
              <a:t>-</a:t>
            </a:r>
            <a:r>
              <a:rPr lang="el-GR" b="1" dirty="0"/>
              <a:t>]</a:t>
            </a:r>
          </a:p>
        </p:txBody>
      </p:sp>
      <p:sp>
        <p:nvSpPr>
          <p:cNvPr id="6" name="5 - Βέλος προς τα επάνω"/>
          <p:cNvSpPr/>
          <p:nvPr/>
        </p:nvSpPr>
        <p:spPr>
          <a:xfrm>
            <a:off x="7019925" y="3672000"/>
            <a:ext cx="74613" cy="23018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7" name="6 - Βέλος προς τα κάτω"/>
          <p:cNvSpPr/>
          <p:nvPr/>
        </p:nvSpPr>
        <p:spPr>
          <a:xfrm>
            <a:off x="7956000" y="3672000"/>
            <a:ext cx="76200" cy="228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solidFill>
                <a:srgbClr val="FF0000"/>
              </a:solidFill>
            </a:endParaRPr>
          </a:p>
        </p:txBody>
      </p:sp>
      <p:pic>
        <p:nvPicPr>
          <p:cNvPr id="8" name="Picture 3"/>
          <p:cNvPicPr>
            <a:picLocks noChangeAspect="1" noChangeArrowheads="1"/>
          </p:cNvPicPr>
          <p:nvPr/>
        </p:nvPicPr>
        <p:blipFill>
          <a:blip r:embed="rId2"/>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435608" y="642918"/>
            <a:ext cx="7498080" cy="337810"/>
          </a:xfrm>
        </p:spPr>
        <p:txBody>
          <a:bodyPr>
            <a:noAutofit/>
          </a:bodyPr>
          <a:lstStyle/>
          <a:p>
            <a:r>
              <a:rPr lang="el-GR" sz="1800" b="1" dirty="0" smtClean="0">
                <a:solidFill>
                  <a:schemeClr val="accent6">
                    <a:lumMod val="50000"/>
                  </a:schemeClr>
                </a:solidFill>
              </a:rPr>
              <a:t/>
            </a:r>
            <a:br>
              <a:rPr lang="el-GR" sz="1800" b="1" dirty="0" smtClean="0">
                <a:solidFill>
                  <a:schemeClr val="accent6">
                    <a:lumMod val="50000"/>
                  </a:schemeClr>
                </a:solidFill>
              </a:rPr>
            </a:br>
            <a:r>
              <a:rPr lang="el-GR" sz="1800" b="1" dirty="0" smtClean="0">
                <a:solidFill>
                  <a:schemeClr val="accent6">
                    <a:lumMod val="50000"/>
                  </a:schemeClr>
                </a:solidFill>
              </a:rPr>
              <a:t>ΜΙΚΤΕΣ  ΔΙΑΤΑΡΑΧΕΣ </a:t>
            </a:r>
            <a:r>
              <a:rPr lang="en-US" sz="1800" b="1" dirty="0" smtClean="0">
                <a:solidFill>
                  <a:schemeClr val="accent6">
                    <a:lumMod val="50000"/>
                  </a:schemeClr>
                </a:solidFill>
              </a:rPr>
              <a:t> </a:t>
            </a:r>
            <a:r>
              <a:rPr lang="el-GR" sz="1800" b="1" dirty="0" smtClean="0">
                <a:solidFill>
                  <a:schemeClr val="accent6">
                    <a:lumMod val="50000"/>
                  </a:schemeClr>
                </a:solidFill>
              </a:rPr>
              <a:t>ΣΤΗΝ  ΚΛΙΝΙΚΗ  ΠΡΑΞΗ</a:t>
            </a:r>
            <a:r>
              <a:rPr lang="el-GR" sz="2800" b="1" dirty="0" smtClean="0">
                <a:solidFill>
                  <a:schemeClr val="accent6">
                    <a:lumMod val="50000"/>
                  </a:schemeClr>
                </a:solidFill>
              </a:rPr>
              <a:t/>
            </a:r>
            <a:br>
              <a:rPr lang="el-GR" sz="2800" b="1" dirty="0" smtClean="0">
                <a:solidFill>
                  <a:schemeClr val="accent6">
                    <a:lumMod val="50000"/>
                  </a:schemeClr>
                </a:solidFill>
              </a:rPr>
            </a:br>
            <a:endParaRPr lang="el-GR" sz="2800" dirty="0"/>
          </a:p>
        </p:txBody>
      </p:sp>
      <p:sp>
        <p:nvSpPr>
          <p:cNvPr id="5" name="4 - Θέση περιεχομένου"/>
          <p:cNvSpPr>
            <a:spLocks noGrp="1"/>
          </p:cNvSpPr>
          <p:nvPr>
            <p:ph sz="half" idx="1"/>
          </p:nvPr>
        </p:nvSpPr>
        <p:spPr>
          <a:xfrm>
            <a:off x="864000" y="1988840"/>
            <a:ext cx="3888432" cy="3240360"/>
          </a:xfrm>
        </p:spPr>
        <p:txBody>
          <a:bodyPr/>
          <a:lstStyle/>
          <a:p>
            <a:r>
              <a:rPr lang="el-GR" sz="1800" b="1" dirty="0" smtClean="0"/>
              <a:t>Οι μικτές διαταραχές είναι συνήθεις σε νοσηλευόμενους ασθενείς με σοβαρά και σύνθετα προβλήματα</a:t>
            </a:r>
          </a:p>
          <a:p>
            <a:endParaRPr lang="el-GR" sz="1800" dirty="0" smtClean="0"/>
          </a:p>
          <a:p>
            <a:endParaRPr lang="el-GR" sz="1800" dirty="0" smtClean="0"/>
          </a:p>
          <a:p>
            <a:pPr>
              <a:buNone/>
            </a:pPr>
            <a:endParaRPr lang="el-GR" sz="1800" dirty="0" smtClean="0"/>
          </a:p>
          <a:p>
            <a:r>
              <a:rPr lang="el-GR" sz="1800" b="1" dirty="0" smtClean="0"/>
              <a:t>Συγκεκριμένες μικτές διαταραχές συμβαίνουν συχνότερα στην κλινική πράξη</a:t>
            </a:r>
          </a:p>
          <a:p>
            <a:endParaRPr lang="el-GR" sz="1800" dirty="0" smtClean="0"/>
          </a:p>
          <a:p>
            <a:endParaRPr lang="el-GR" sz="1800" dirty="0" smtClean="0"/>
          </a:p>
          <a:p>
            <a:endParaRPr lang="el-GR" sz="1800" dirty="0"/>
          </a:p>
        </p:txBody>
      </p:sp>
      <p:pic>
        <p:nvPicPr>
          <p:cNvPr id="7" name="6 - Θέση περιεχομένου" descr="1.JPG"/>
          <p:cNvPicPr>
            <a:picLocks noGrp="1" noChangeAspect="1"/>
          </p:cNvPicPr>
          <p:nvPr>
            <p:ph sz="half" idx="2"/>
          </p:nvPr>
        </p:nvPicPr>
        <p:blipFill>
          <a:blip r:embed="rId2" cstate="print"/>
          <a:stretch>
            <a:fillRect/>
          </a:stretch>
        </p:blipFill>
        <p:spPr>
          <a:xfrm>
            <a:off x="4608000" y="972000"/>
            <a:ext cx="4303349" cy="5621011"/>
          </a:xfrm>
        </p:spPr>
      </p:pic>
      <p:cxnSp>
        <p:nvCxnSpPr>
          <p:cNvPr id="11" name="10 - Ευθεία γραμμή σύνδεσης"/>
          <p:cNvCxnSpPr/>
          <p:nvPr/>
        </p:nvCxnSpPr>
        <p:spPr>
          <a:xfrm>
            <a:off x="6552000" y="1512000"/>
            <a:ext cx="1080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a:off x="6552000" y="1980000"/>
            <a:ext cx="936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6552000" y="2592000"/>
            <a:ext cx="252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a:off x="6552000" y="3960000"/>
            <a:ext cx="1836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a:off x="6552000" y="4428000"/>
            <a:ext cx="158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p:cNvCxnSpPr/>
          <p:nvPr/>
        </p:nvCxnSpPr>
        <p:spPr>
          <a:xfrm>
            <a:off x="6552000" y="5184000"/>
            <a:ext cx="1476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p:nvPicPr>
        <p:blipFill>
          <a:blip r:embed="rId3"/>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sz="2400" dirty="0" smtClean="0"/>
              <a:t>Άνδρας ηλικίας 27 ετών προσέρχεται με Οξεία Νεφρική Βλάβη</a:t>
            </a:r>
            <a:endParaRPr lang="en-US" sz="2400" dirty="0" smtClean="0"/>
          </a:p>
          <a:p>
            <a:pPr lvl="1"/>
            <a:r>
              <a:rPr lang="en-US" sz="2000" dirty="0" smtClean="0"/>
              <a:t>pH: 7,1</a:t>
            </a:r>
            <a:r>
              <a:rPr lang="el-GR" sz="2000" dirty="0" smtClean="0"/>
              <a:t>2</a:t>
            </a:r>
            <a:r>
              <a:rPr lang="en-US" sz="2000" dirty="0" smtClean="0"/>
              <a:t>, PaCO</a:t>
            </a:r>
            <a:r>
              <a:rPr lang="en-US" sz="2000" baseline="-25000" dirty="0" smtClean="0"/>
              <a:t>2</a:t>
            </a:r>
            <a:r>
              <a:rPr lang="en-US" sz="2000" dirty="0" smtClean="0"/>
              <a:t>: </a:t>
            </a:r>
            <a:r>
              <a:rPr lang="el-GR" sz="2000" dirty="0" smtClean="0"/>
              <a:t>13</a:t>
            </a:r>
            <a:r>
              <a:rPr lang="en-US" sz="2000" dirty="0" smtClean="0"/>
              <a:t>, </a:t>
            </a:r>
            <a:r>
              <a:rPr lang="en-US" sz="2000" dirty="0" smtClean="0"/>
              <a:t>HCO</a:t>
            </a:r>
            <a:r>
              <a:rPr lang="en-US" sz="2000" baseline="-25000" dirty="0" smtClean="0"/>
              <a:t>3</a:t>
            </a:r>
            <a:r>
              <a:rPr lang="el-GR" sz="2000" baseline="30000" dirty="0" smtClean="0"/>
              <a:t>-</a:t>
            </a:r>
            <a:r>
              <a:rPr lang="en-US" sz="2000" dirty="0" smtClean="0"/>
              <a:t>: </a:t>
            </a:r>
            <a:r>
              <a:rPr lang="el-GR" sz="2000" dirty="0" smtClean="0"/>
              <a:t>5</a:t>
            </a:r>
            <a:r>
              <a:rPr lang="en-US" sz="2000" dirty="0" smtClean="0"/>
              <a:t>,</a:t>
            </a:r>
            <a:endParaRPr lang="el-GR" sz="2000" dirty="0" smtClean="0"/>
          </a:p>
          <a:p>
            <a:pPr lvl="1"/>
            <a:r>
              <a:rPr lang="en-US" sz="2000" dirty="0" smtClean="0"/>
              <a:t>Na</a:t>
            </a:r>
            <a:r>
              <a:rPr lang="el-GR" sz="2000" baseline="30000" dirty="0" smtClean="0"/>
              <a:t>+</a:t>
            </a:r>
            <a:r>
              <a:rPr lang="en-US" sz="2000" dirty="0" smtClean="0"/>
              <a:t>: </a:t>
            </a:r>
            <a:r>
              <a:rPr lang="en-US" sz="2000" dirty="0" smtClean="0"/>
              <a:t>140, K: 4, </a:t>
            </a:r>
            <a:r>
              <a:rPr lang="el-GR" sz="2000" dirty="0" smtClean="0"/>
              <a:t>Ουρία: 110, </a:t>
            </a:r>
            <a:r>
              <a:rPr lang="el-GR" sz="2000" dirty="0" err="1" smtClean="0"/>
              <a:t>Κρεατινίνη</a:t>
            </a:r>
            <a:r>
              <a:rPr lang="el-GR" sz="2000" dirty="0" smtClean="0"/>
              <a:t>: 3,5</a:t>
            </a:r>
            <a:endParaRPr lang="en-US" sz="2000" dirty="0" smtClean="0"/>
          </a:p>
          <a:p>
            <a:r>
              <a:rPr lang="el-GR" sz="2400" dirty="0" smtClean="0"/>
              <a:t>Διάγνωση: Μεταβολική οξέωση</a:t>
            </a:r>
          </a:p>
          <a:p>
            <a:pPr lvl="1"/>
            <a:r>
              <a:rPr lang="el-GR" sz="2000" dirty="0" smtClean="0"/>
              <a:t>Αμιγής: σχεδόν ναι</a:t>
            </a:r>
          </a:p>
          <a:p>
            <a:pPr lvl="1"/>
            <a:r>
              <a:rPr lang="el-GR" sz="2000" dirty="0" smtClean="0"/>
              <a:t>Αναμενόμενη </a:t>
            </a:r>
            <a:r>
              <a:rPr lang="en-US" sz="2000" dirty="0" smtClean="0"/>
              <a:t>PaCO</a:t>
            </a:r>
            <a:r>
              <a:rPr lang="en-US" sz="2000" baseline="-25000" dirty="0" smtClean="0"/>
              <a:t>2</a:t>
            </a:r>
            <a:r>
              <a:rPr lang="en-US" sz="2000" dirty="0" smtClean="0"/>
              <a:t>: </a:t>
            </a:r>
            <a:r>
              <a:rPr lang="el-GR" sz="2000" dirty="0" smtClean="0"/>
              <a:t>17-21</a:t>
            </a:r>
          </a:p>
          <a:p>
            <a:pPr lvl="1"/>
            <a:r>
              <a:rPr lang="el-GR" sz="2000" dirty="0" smtClean="0"/>
              <a:t>Χάσμα ανιόντων: 8</a:t>
            </a:r>
          </a:p>
          <a:p>
            <a:pPr lvl="1"/>
            <a:r>
              <a:rPr lang="el-GR" sz="2000" dirty="0" smtClean="0"/>
              <a:t>ΔΔ </a:t>
            </a:r>
            <a:r>
              <a:rPr lang="en-US" sz="2000" dirty="0" smtClean="0"/>
              <a:t>HCO</a:t>
            </a:r>
            <a:r>
              <a:rPr lang="en-US" sz="2000" baseline="-25000" dirty="0" smtClean="0"/>
              <a:t>3</a:t>
            </a:r>
            <a:r>
              <a:rPr lang="el-GR" sz="2000" dirty="0" smtClean="0"/>
              <a:t>: 13</a:t>
            </a:r>
          </a:p>
          <a:p>
            <a:pPr lvl="1"/>
            <a:r>
              <a:rPr lang="el-GR" sz="2000" dirty="0" smtClean="0"/>
              <a:t>ΔΔ Χ.Α. / ΔΔ</a:t>
            </a:r>
            <a:r>
              <a:rPr lang="en-US" sz="2000" dirty="0" smtClean="0"/>
              <a:t> </a:t>
            </a:r>
            <a:r>
              <a:rPr lang="en-US" sz="2000" dirty="0" smtClean="0"/>
              <a:t>HCO</a:t>
            </a:r>
            <a:r>
              <a:rPr lang="en-US" sz="2000" baseline="-25000" dirty="0" smtClean="0"/>
              <a:t>3</a:t>
            </a:r>
            <a:r>
              <a:rPr lang="el-GR" sz="2000" baseline="30000" dirty="0" smtClean="0"/>
              <a:t>-</a:t>
            </a:r>
            <a:r>
              <a:rPr lang="el-GR" sz="2000" dirty="0" smtClean="0"/>
              <a:t> </a:t>
            </a:r>
            <a:r>
              <a:rPr lang="el-GR" sz="2000" dirty="0" smtClean="0"/>
              <a:t>= 8/13 (&lt; 1)</a:t>
            </a:r>
          </a:p>
          <a:p>
            <a:pPr lvl="1"/>
            <a:endParaRPr lang="el-GR" sz="2000" dirty="0" smtClean="0"/>
          </a:p>
          <a:p>
            <a:r>
              <a:rPr lang="el-GR" sz="2400" dirty="0" smtClean="0">
                <a:solidFill>
                  <a:schemeClr val="accent6">
                    <a:lumMod val="60000"/>
                    <a:lumOff val="40000"/>
                  </a:schemeClr>
                </a:solidFill>
              </a:rPr>
              <a:t>Διάγνωση: Μεταβολική οξέωση και Μεταβολική οξέωση</a:t>
            </a:r>
          </a:p>
        </p:txBody>
      </p:sp>
      <p:sp>
        <p:nvSpPr>
          <p:cNvPr id="5" name="4 - TextBox"/>
          <p:cNvSpPr txBox="1"/>
          <p:nvPr/>
        </p:nvSpPr>
        <p:spPr>
          <a:xfrm>
            <a:off x="827584" y="906602"/>
            <a:ext cx="2609625" cy="523220"/>
          </a:xfrm>
          <a:prstGeom prst="rect">
            <a:avLst/>
          </a:prstGeom>
          <a:noFill/>
        </p:spPr>
        <p:txBody>
          <a:bodyPr wrap="none" rtlCol="0">
            <a:spAutoFit/>
          </a:bodyPr>
          <a:lstStyle/>
          <a:p>
            <a:r>
              <a:rPr lang="el-GR" sz="2800" b="1" dirty="0" smtClean="0">
                <a:solidFill>
                  <a:srgbClr val="7030A0"/>
                </a:solidFill>
              </a:rPr>
              <a:t>Παραδείγματα</a:t>
            </a:r>
            <a:endParaRPr lang="el-GR" sz="2800" b="1" dirty="0">
              <a:solidFill>
                <a:srgbClr val="7030A0"/>
              </a:solidFill>
            </a:endParaRPr>
          </a:p>
        </p:txBody>
      </p:sp>
      <p:sp>
        <p:nvSpPr>
          <p:cNvPr id="6" name="5 - TextBox"/>
          <p:cNvSpPr txBox="1"/>
          <p:nvPr/>
        </p:nvSpPr>
        <p:spPr>
          <a:xfrm>
            <a:off x="4308076" y="6429396"/>
            <a:ext cx="4693080" cy="369332"/>
          </a:xfrm>
          <a:prstGeom prst="rect">
            <a:avLst/>
          </a:prstGeom>
          <a:noFill/>
        </p:spPr>
        <p:txBody>
          <a:bodyPr wrap="none" rtlCol="0">
            <a:spAutoFit/>
          </a:bodyPr>
          <a:lstStyle/>
          <a:p>
            <a:r>
              <a:rPr lang="el-GR" i="1" dirty="0" smtClean="0">
                <a:solidFill>
                  <a:schemeClr val="accent6">
                    <a:lumMod val="60000"/>
                    <a:lumOff val="40000"/>
                  </a:schemeClr>
                </a:solidFill>
              </a:rPr>
              <a:t>Επιστημονικά Χρονικά 2013;18(3):165 - 176</a:t>
            </a:r>
            <a:endParaRPr lang="el-GR" i="1" dirty="0">
              <a:solidFill>
                <a:schemeClr val="accent6">
                  <a:lumMod val="60000"/>
                  <a:lumOff val="40000"/>
                </a:schemeClr>
              </a:solidFill>
            </a:endParaRPr>
          </a:p>
        </p:txBody>
      </p:sp>
      <p:pic>
        <p:nvPicPr>
          <p:cNvPr id="7" name="Picture 3"/>
          <p:cNvPicPr>
            <a:picLocks noChangeAspect="1" noChangeArrowheads="1"/>
          </p:cNvPicPr>
          <p:nvPr/>
        </p:nvPicPr>
        <p:blipFill>
          <a:blip r:embed="rId2"/>
          <a:srcRect/>
          <a:stretch>
            <a:fillRect/>
          </a:stretch>
        </p:blipFill>
        <p:spPr bwMode="auto">
          <a:xfrm>
            <a:off x="642910" y="21558"/>
            <a:ext cx="7991495" cy="6213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blinds(horizontal)">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1038</TotalTime>
  <Words>1745</Words>
  <Application>Microsoft Office PowerPoint</Application>
  <PresentationFormat>Προβολή στην οθόνη (4:3)</PresentationFormat>
  <Paragraphs>264</Paragraphs>
  <Slides>48</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Προεπιλεγμένη σχεδίαση</vt:lpstr>
      <vt:lpstr>Παρουσίαση του PowerPoint</vt:lpstr>
      <vt:lpstr>Παρουσίαση του PowerPoint</vt:lpstr>
      <vt:lpstr>Παρουσίαση του PowerPoint</vt:lpstr>
      <vt:lpstr>     Διάγνωση  και  θεραπεία  των  μικτών  οξεοβασικών  διαταραχών    </vt:lpstr>
      <vt:lpstr>ΑΠΛΕΣ  ΔΙΑΤΑΡΑΧΕΣ – ΟΡΙΑ  ΑΝΤΙΡΡΟΠΗΣΗΣ</vt:lpstr>
      <vt:lpstr>ΜΙΚΤΕΣ  ΔΙΑΤΑΡΑΧΕΣ  ΜΕ  ΦΥΣΙΟΛΟΓΙΚΟ  pH</vt:lpstr>
      <vt:lpstr>ΜΙΚΤΕΣ  ΔΙΑΤΑΡΑΧΕΣ  ΜΕ  ΦΥΣΙΟΛΟΓΙΚA  pH – PCO2 –HCO3-</vt:lpstr>
      <vt:lpstr> ΜΙΚΤΕΣ  ΔΙΑΤΑΡΑΧΕΣ  ΣΤΗΝ  ΚΛΙΝΙΚΗ  ΠΡΑΞΗ </vt:lpstr>
      <vt:lpstr>Παρουσίαση του PowerPoint</vt:lpstr>
      <vt:lpstr>Συστηματικές επιδράσεις της οξέωσης της υπερκαπνίας των βαριά πασχόντων ασθενών </vt:lpstr>
      <vt:lpstr>Συστηματικές επιδράσεις υπερκαπνίας-υπερκαπνικής οξέωσης </vt:lpstr>
      <vt:lpstr>Υπερκαπνία και κεντρικό νευρικό σύστημα</vt:lpstr>
      <vt:lpstr>Επιτρεπόμενη ή θεραπευτική υπερκαπνία;</vt:lpstr>
      <vt:lpstr>Παρουσίαση του PowerPoint</vt:lpstr>
      <vt:lpstr>Θεραπεία της οξείας μεταβολικής οξέωσης: Παθοφυσιολογική προσέγγιση </vt:lpstr>
      <vt:lpstr>Παθοφυσιολογία</vt:lpstr>
      <vt:lpstr>Θεραπεία με HCO3-</vt:lpstr>
      <vt:lpstr>Διαφορές εντατικολόγων νεφρολόγων</vt:lpstr>
      <vt:lpstr>Παρουσίαση του PowerPoint</vt:lpstr>
      <vt:lpstr>Παρουσίαση του PowerPoint</vt:lpstr>
      <vt:lpstr>Παρουσίαση του PowerPoint</vt:lpstr>
      <vt:lpstr>Χορήγηση HCO3-</vt:lpstr>
      <vt:lpstr>Χορήγηση HCO3-</vt:lpstr>
      <vt:lpstr>Παρουσίαση του PowerPoint</vt:lpstr>
      <vt:lpstr>Παρουσίαση του PowerPoint</vt:lpstr>
      <vt:lpstr>Διαβητική κετοξέωση</vt:lpstr>
      <vt:lpstr>Θεραπεία της σοβαρής γαλακτικής οξέωσης </vt:lpstr>
      <vt:lpstr>Πειραματικές θεραπείες</vt:lpstr>
      <vt:lpstr>Διαφορική Διάγνωση και Θεραπεία Κετοξεώσεων </vt:lpstr>
      <vt:lpstr>Είδη κετοξεώσεων</vt:lpstr>
      <vt:lpstr>Μεταβολική Οξέωση με αυξημένο Χάσμα ανιόντων – Αίτια </vt:lpstr>
      <vt:lpstr>Θεραπευτικά Βήματα</vt:lpstr>
      <vt:lpstr>Ενδείξεις χορήγησης διττανθρακικών </vt:lpstr>
      <vt:lpstr>Χορήγηση διττανθρακικών: Θεραπευτικό σχήμα</vt:lpstr>
      <vt:lpstr>Εγκεφαλικό οίδημα </vt:lpstr>
      <vt:lpstr>Αίτια εγκεφαλικού οιδήματος</vt:lpstr>
      <vt:lpstr>Παρουσίαση του PowerPoint</vt:lpstr>
      <vt:lpstr>Παρουσίαση του PowerPoint</vt:lpstr>
      <vt:lpstr>Παρουσίαση του PowerPoint</vt:lpstr>
      <vt:lpstr>Θεραπεία ευγλυκαιμικής ΔΚΟ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George</dc:creator>
  <cp:lastModifiedBy>skn</cp:lastModifiedBy>
  <cp:revision>35</cp:revision>
  <dcterms:created xsi:type="dcterms:W3CDTF">2015-09-15T14:34:05Z</dcterms:created>
  <dcterms:modified xsi:type="dcterms:W3CDTF">2015-09-28T04:36:36Z</dcterms:modified>
</cp:coreProperties>
</file>